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11"/>
  </p:notesMasterIdLst>
  <p:sldIdLst>
    <p:sldId id="256" r:id="rId2"/>
    <p:sldId id="362" r:id="rId3"/>
    <p:sldId id="363" r:id="rId4"/>
    <p:sldId id="364" r:id="rId5"/>
    <p:sldId id="365" r:id="rId6"/>
    <p:sldId id="366" r:id="rId7"/>
    <p:sldId id="367" r:id="rId8"/>
    <p:sldId id="368" r:id="rId9"/>
    <p:sldId id="369" r:id="rId10"/>
    <p:sldId id="370" r:id="rId11"/>
    <p:sldId id="371" r:id="rId12"/>
    <p:sldId id="372" r:id="rId13"/>
    <p:sldId id="373" r:id="rId14"/>
    <p:sldId id="374" r:id="rId15"/>
    <p:sldId id="375" r:id="rId16"/>
    <p:sldId id="376" r:id="rId17"/>
    <p:sldId id="377" r:id="rId18"/>
    <p:sldId id="378" r:id="rId19"/>
    <p:sldId id="379" r:id="rId20"/>
    <p:sldId id="387" r:id="rId21"/>
    <p:sldId id="380" r:id="rId22"/>
    <p:sldId id="381" r:id="rId23"/>
    <p:sldId id="382" r:id="rId24"/>
    <p:sldId id="383" r:id="rId25"/>
    <p:sldId id="384" r:id="rId26"/>
    <p:sldId id="385" r:id="rId27"/>
    <p:sldId id="386" r:id="rId28"/>
    <p:sldId id="266" r:id="rId29"/>
    <p:sldId id="267" r:id="rId30"/>
    <p:sldId id="268" r:id="rId31"/>
    <p:sldId id="269" r:id="rId32"/>
    <p:sldId id="270" r:id="rId33"/>
    <p:sldId id="271" r:id="rId34"/>
    <p:sldId id="272" r:id="rId35"/>
    <p:sldId id="273" r:id="rId36"/>
    <p:sldId id="274" r:id="rId37"/>
    <p:sldId id="275" r:id="rId38"/>
    <p:sldId id="276" r:id="rId39"/>
    <p:sldId id="277" r:id="rId40"/>
    <p:sldId id="278" r:id="rId41"/>
    <p:sldId id="279" r:id="rId42"/>
    <p:sldId id="280" r:id="rId43"/>
    <p:sldId id="281" r:id="rId44"/>
    <p:sldId id="282" r:id="rId45"/>
    <p:sldId id="283" r:id="rId46"/>
    <p:sldId id="284" r:id="rId47"/>
    <p:sldId id="285" r:id="rId48"/>
    <p:sldId id="286" r:id="rId49"/>
    <p:sldId id="287" r:id="rId50"/>
    <p:sldId id="288" r:id="rId51"/>
    <p:sldId id="388" r:id="rId52"/>
    <p:sldId id="389" r:id="rId53"/>
    <p:sldId id="390" r:id="rId54"/>
    <p:sldId id="391" r:id="rId55"/>
    <p:sldId id="293" r:id="rId56"/>
    <p:sldId id="392" r:id="rId57"/>
    <p:sldId id="295" r:id="rId58"/>
    <p:sldId id="393" r:id="rId59"/>
    <p:sldId id="296" r:id="rId60"/>
    <p:sldId id="297" r:id="rId61"/>
    <p:sldId id="394" r:id="rId62"/>
    <p:sldId id="299" r:id="rId63"/>
    <p:sldId id="300" r:id="rId64"/>
    <p:sldId id="395" r:id="rId65"/>
    <p:sldId id="396" r:id="rId66"/>
    <p:sldId id="303" r:id="rId67"/>
    <p:sldId id="397" r:id="rId68"/>
    <p:sldId id="398" r:id="rId69"/>
    <p:sldId id="306" r:id="rId70"/>
    <p:sldId id="307" r:id="rId71"/>
    <p:sldId id="308" r:id="rId72"/>
    <p:sldId id="309" r:id="rId73"/>
    <p:sldId id="310" r:id="rId74"/>
    <p:sldId id="311" r:id="rId75"/>
    <p:sldId id="312" r:id="rId76"/>
    <p:sldId id="313" r:id="rId77"/>
    <p:sldId id="314" r:id="rId78"/>
    <p:sldId id="315" r:id="rId79"/>
    <p:sldId id="316" r:id="rId80"/>
    <p:sldId id="317" r:id="rId81"/>
    <p:sldId id="318" r:id="rId82"/>
    <p:sldId id="319" r:id="rId83"/>
    <p:sldId id="320" r:id="rId84"/>
    <p:sldId id="321" r:id="rId85"/>
    <p:sldId id="322" r:id="rId86"/>
    <p:sldId id="323" r:id="rId87"/>
    <p:sldId id="324" r:id="rId88"/>
    <p:sldId id="325" r:id="rId89"/>
    <p:sldId id="326" r:id="rId90"/>
    <p:sldId id="327" r:id="rId91"/>
    <p:sldId id="328" r:id="rId92"/>
    <p:sldId id="329" r:id="rId93"/>
    <p:sldId id="330" r:id="rId94"/>
    <p:sldId id="331" r:id="rId95"/>
    <p:sldId id="332" r:id="rId96"/>
    <p:sldId id="333" r:id="rId97"/>
    <p:sldId id="334" r:id="rId98"/>
    <p:sldId id="335" r:id="rId99"/>
    <p:sldId id="336" r:id="rId100"/>
    <p:sldId id="337" r:id="rId101"/>
    <p:sldId id="338" r:id="rId102"/>
    <p:sldId id="339" r:id="rId103"/>
    <p:sldId id="340" r:id="rId104"/>
    <p:sldId id="341" r:id="rId105"/>
    <p:sldId id="342" r:id="rId106"/>
    <p:sldId id="343" r:id="rId107"/>
    <p:sldId id="344" r:id="rId108"/>
    <p:sldId id="345" r:id="rId109"/>
    <p:sldId id="346" r:id="rId11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792"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33315452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 name="Shape 8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6" name="Shape 19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Shape 20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8" name="Shape 20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4" name="Shape 21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0" name="Shape 22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6" name="Shape 22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2" name="Shape 23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8" name="Shape 23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4" name="Shape 24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0" name="Shape 25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6" name="Shape 14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6" name="Shape 25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5" name="Shape 26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3" name="Shape 27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0" name="Shape 28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6" name="Shape 28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6" name="Shape 31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9" name="Shape 3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5" name="Shape 33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1" name="Shape 34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9" name="Shape 35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3" name="Shape 15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Shape 36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5" name="Shape 36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Shape 38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3" name="Shape 38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Shape 40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1" name="Shape 40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Shape 40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6" name="Shape 4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Shape 41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2" name="Shape 41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Shape 41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8" name="Shape 41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Shape 42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4" name="Shape 42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Shape 43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1" name="Shape 43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Shape 43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7" name="Shape 43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Shape 44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3" name="Shape 44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9" name="Shape 15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Shape 44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9" name="Shape 44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Shape 45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5" name="Shape 45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Shape 46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1" name="Shape 46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Shape 46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7" name="Shape 46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Shape 47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4" name="Shape 47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Shape 47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0" name="Shape 48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Shape 48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6" name="Shape 48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Shape 49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2" name="Shape 49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Shape 49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8" name="Shape 49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Shape 50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5" name="Shape 50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5" name="Shape 16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Shape 51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2" name="Shape 51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Shape 51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8" name="Shape 51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Shape 52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4" name="Shape 52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Shape 52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0" name="Shape 53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Shape 53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6" name="Shape 53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Shape 54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2" name="Shape 54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Shape 54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8" name="Shape 54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Shape 55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4" name="Shape 55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Shape 55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0" name="Shape 56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Shape 56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6" name="Shape 56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1" name="Shape 17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Shape 57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2" name="Shape 57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Shape 57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8" name="Shape 57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Shape 58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5" name="Shape 58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Shape 59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1" name="Shape 59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Shape 59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8" name="Shape 59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Shape 60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4" name="Shape 60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Shape 60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0" name="Shape 61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Shape 61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6" name="Shape 61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Shape 62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2" name="Shape 62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Shape 62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8" name="Shape 62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7" name="Shape 17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Shape 63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4" name="Shape 63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Shape 63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0" name="Shape 64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Shape 64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6" name="Shape 64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3" name="Shape 18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9" name="Shape 1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标题幻灯片" type="title">
  <p:cSld name="TITL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Shape 13"/>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标题和竖排文字" type="vertTx">
  <p:cSld name="VERTICAL_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0" name="Shape 70"/>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垂直排列标题与文本" type="vertTitleAndTx">
  <p:cSld name="VERTICAL_TITLE_AND_VERTICAL_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Shape 76"/>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标题和内容" type="obj">
  <p:cSld name="OBJEC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Shape 19"/>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节标题" type="secHead">
  <p:cSld name="SECTION_HEADER">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 name="Shape 25"/>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两栏内容" type="twoObj">
  <p:cSld name="TWO_OBJECTS">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 name="Shape 31"/>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2"/>
          </p:nvPr>
        </p:nvSpPr>
        <p:spPr>
          <a:xfrm>
            <a:off x="4648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较" type="twoTxTwoObj">
  <p:cSld name="TWO_OBJECTS_WITH_TEX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Shape 38"/>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仅标题" type="titleOnly">
  <p:cSld name="TITLE_ONLY">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7" name="Shape 47"/>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内容与标题" type="objTx">
  <p:cSld name="OBJECT_WITH_CAPTION_TEXT">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 name="Shape 56"/>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图片与标题" type="picTx">
  <p:cSld name="PICTURE_WITH_CAPTION_TEX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Shape 63"/>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Shape 7"/>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ctrTitle"/>
          </p:nvPr>
        </p:nvSpPr>
        <p:spPr>
          <a:xfrm>
            <a:off x="683568" y="1700808"/>
            <a:ext cx="7772400" cy="14700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r>
              <a:rPr lang="en-US" sz="3959" b="0" i="0" u="none" strike="noStrike" cap="none">
                <a:solidFill>
                  <a:schemeClr val="dk1"/>
                </a:solidFill>
                <a:latin typeface="Calibri"/>
                <a:ea typeface="Calibri"/>
                <a:cs typeface="Calibri"/>
                <a:sym typeface="Calibri"/>
              </a:rPr>
              <a:t>Introduction to Computer Simulation of Physical Systems</a:t>
            </a:r>
            <a:br>
              <a:rPr lang="en-US" sz="3959" b="0" i="0" u="none" strike="noStrike" cap="none">
                <a:solidFill>
                  <a:schemeClr val="dk1"/>
                </a:solidFill>
                <a:latin typeface="Calibri"/>
                <a:ea typeface="Calibri"/>
                <a:cs typeface="Calibri"/>
                <a:sym typeface="Calibri"/>
              </a:rPr>
            </a:br>
            <a:r>
              <a:rPr lang="en-US" sz="3959" b="0" i="0" u="none" strike="noStrike" cap="none">
                <a:solidFill>
                  <a:schemeClr val="dk1"/>
                </a:solidFill>
                <a:latin typeface="Calibri"/>
                <a:ea typeface="Calibri"/>
                <a:cs typeface="Calibri"/>
                <a:sym typeface="Calibri"/>
              </a:rPr>
              <a:t>(Lecture 5)</a:t>
            </a:r>
            <a:br>
              <a:rPr lang="en-US" sz="3959" b="0" i="0" u="none" strike="noStrike" cap="none">
                <a:solidFill>
                  <a:schemeClr val="dk1"/>
                </a:solidFill>
                <a:latin typeface="Calibri"/>
                <a:ea typeface="Calibri"/>
                <a:cs typeface="Calibri"/>
                <a:sym typeface="Calibri"/>
              </a:rPr>
            </a:br>
            <a:r>
              <a:rPr lang="en-US" sz="3959" b="1" i="0" u="none" strike="noStrike" cap="none">
                <a:solidFill>
                  <a:schemeClr val="dk1"/>
                </a:solidFill>
                <a:latin typeface="Calibri"/>
                <a:ea typeface="Calibri"/>
                <a:cs typeface="Calibri"/>
                <a:sym typeface="Calibri"/>
              </a:rPr>
              <a:t>Simulating Particle Motion (CONTINUED)</a:t>
            </a:r>
            <a:br>
              <a:rPr lang="en-US" sz="3959" b="1" i="0" u="none" strike="noStrike" cap="none">
                <a:solidFill>
                  <a:schemeClr val="dk1"/>
                </a:solidFill>
                <a:latin typeface="Calibri"/>
                <a:ea typeface="Calibri"/>
                <a:cs typeface="Calibri"/>
                <a:sym typeface="Calibri"/>
              </a:rPr>
            </a:br>
            <a:r>
              <a:rPr lang="en-US" sz="3959" b="0" i="0" u="none" strike="noStrike" cap="none">
                <a:solidFill>
                  <a:schemeClr val="dk1"/>
                </a:solidFill>
                <a:latin typeface="Calibri"/>
                <a:ea typeface="Calibri"/>
                <a:cs typeface="Calibri"/>
                <a:sym typeface="Calibri"/>
              </a:rPr>
              <a:t>	</a:t>
            </a:r>
            <a:endParaRPr/>
          </a:p>
        </p:txBody>
      </p:sp>
      <p:sp>
        <p:nvSpPr>
          <p:cNvPr id="85" name="Shape 8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888888"/>
              </a:buClr>
              <a:buSzPts val="3200"/>
              <a:buFont typeface="Arial"/>
              <a:buNone/>
            </a:pPr>
            <a:r>
              <a:rPr lang="en-US" sz="3200" b="0" i="0" u="none" strike="noStrike" cap="none">
                <a:solidFill>
                  <a:srgbClr val="888888"/>
                </a:solidFill>
                <a:latin typeface="Calibri"/>
                <a:ea typeface="Calibri"/>
                <a:cs typeface="Calibri"/>
                <a:sym typeface="Calibri"/>
              </a:rPr>
              <a:t>PHYS 3061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311" t="25596" r="10423" b="35197"/>
          <a:stretch/>
        </p:blipFill>
        <p:spPr bwMode="auto">
          <a:xfrm>
            <a:off x="391885" y="764704"/>
            <a:ext cx="8752115" cy="2868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2671" t="41791" r="19211" b="53447"/>
          <a:stretch/>
        </p:blipFill>
        <p:spPr bwMode="auto">
          <a:xfrm>
            <a:off x="417533" y="3632804"/>
            <a:ext cx="7561944" cy="348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037043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Shape 59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594" name="Shape 59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595" name="Shape 595"/>
          <p:cNvPicPr preferRelativeResize="0"/>
          <p:nvPr/>
        </p:nvPicPr>
        <p:blipFill rotWithShape="1">
          <a:blip r:embed="rId3">
            <a:alphaModFix/>
          </a:blip>
          <a:srcRect l="31959" t="23566" r="29779" b="50839"/>
          <a:stretch/>
        </p:blipFill>
        <p:spPr>
          <a:xfrm>
            <a:off x="1475656" y="1988840"/>
            <a:ext cx="4978400" cy="1872344"/>
          </a:xfrm>
          <a:prstGeom prst="rect">
            <a:avLst/>
          </a:prstGeom>
          <a:noFill/>
          <a:ln>
            <a:noFill/>
          </a:ln>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Shape 60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Accuracy and Stability</a:t>
            </a:r>
            <a:endParaRPr sz="4400" b="0" i="0" u="none" strike="noStrike" cap="none">
              <a:solidFill>
                <a:schemeClr val="dk1"/>
              </a:solidFill>
              <a:latin typeface="Calibri"/>
              <a:ea typeface="Calibri"/>
              <a:cs typeface="Calibri"/>
              <a:sym typeface="Calibri"/>
            </a:endParaRPr>
          </a:p>
        </p:txBody>
      </p:sp>
      <p:sp>
        <p:nvSpPr>
          <p:cNvPr id="601" name="Shape 60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We have learned how to use numerical methods to find numerical solutions to simple first-order differential equations,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we need to develop some practical guidelines to help us estimate the accuracy of the various methods.</a:t>
            </a:r>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Shape 60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607" name="Shape 60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Because we have replaced a differential equation by a difference equation, our numerical solution is not identically equal to the true solution of the original differential equation, except for special cases. </a:t>
            </a:r>
            <a:endParaRPr/>
          </a:p>
          <a:p>
            <a:pPr marL="342900" marR="0" lvl="0" indent="-342900" algn="l" rtl="0">
              <a:lnSpc>
                <a:spcPct val="8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The discrepancy between the two solutions has two causes. </a:t>
            </a:r>
            <a:endParaRPr/>
          </a:p>
          <a:p>
            <a:pPr marL="342900" marR="0" lvl="0" indent="-342900" algn="l" rtl="0">
              <a:lnSpc>
                <a:spcPct val="8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One cause is that computers do not store numbers with infinite precision, but rather to a maximum number of digits that is hardware and software dependent.</a:t>
            </a:r>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Shape 6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613" name="Shape 6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As we have seen, Java allows the programmer to distinguish between </a:t>
            </a:r>
            <a:r>
              <a:rPr lang="en-US" sz="2960" b="0" i="1" u="none" strike="noStrike" cap="none">
                <a:solidFill>
                  <a:schemeClr val="dk1"/>
                </a:solidFill>
                <a:latin typeface="Calibri"/>
                <a:ea typeface="Calibri"/>
                <a:cs typeface="Calibri"/>
                <a:sym typeface="Calibri"/>
              </a:rPr>
              <a:t>floating point </a:t>
            </a:r>
            <a:r>
              <a:rPr lang="en-US" sz="2960" b="0" i="0" u="none" strike="noStrike" cap="none">
                <a:solidFill>
                  <a:schemeClr val="dk1"/>
                </a:solidFill>
                <a:latin typeface="Calibri"/>
                <a:ea typeface="Calibri"/>
                <a:cs typeface="Calibri"/>
                <a:sym typeface="Calibri"/>
              </a:rPr>
              <a:t>numbers, that is, numbers with decimal points, and </a:t>
            </a:r>
            <a:r>
              <a:rPr lang="en-US" sz="2960" b="0" i="1" u="none" strike="noStrike" cap="none">
                <a:solidFill>
                  <a:schemeClr val="dk1"/>
                </a:solidFill>
                <a:latin typeface="Calibri"/>
                <a:ea typeface="Calibri"/>
                <a:cs typeface="Calibri"/>
                <a:sym typeface="Calibri"/>
              </a:rPr>
              <a:t>integer </a:t>
            </a:r>
            <a:r>
              <a:rPr lang="en-US" sz="2960" b="0" i="0" u="none" strike="noStrike" cap="none">
                <a:solidFill>
                  <a:schemeClr val="dk1"/>
                </a:solidFill>
                <a:latin typeface="Calibri"/>
                <a:ea typeface="Calibri"/>
                <a:cs typeface="Calibri"/>
                <a:sym typeface="Calibri"/>
              </a:rPr>
              <a:t>numbers. </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Arithmetic with numbers represented by integers is exact, but we cannot solve a differential equation using integer arithmetic. </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Arithmetic operations involving floating point numbers, such as addition and multiplication, introduce </a:t>
            </a:r>
            <a:r>
              <a:rPr lang="en-US" sz="2960" b="0" i="1" u="none" strike="noStrike" cap="none">
                <a:solidFill>
                  <a:schemeClr val="dk1"/>
                </a:solidFill>
                <a:latin typeface="Calibri"/>
                <a:ea typeface="Calibri"/>
                <a:cs typeface="Calibri"/>
                <a:sym typeface="Calibri"/>
              </a:rPr>
              <a:t>roundoff error</a:t>
            </a:r>
            <a:r>
              <a:rPr lang="en-US" sz="2960" b="0" i="0" u="none" strike="noStrike" cap="none">
                <a:solidFill>
                  <a:schemeClr val="dk1"/>
                </a:solidFill>
                <a:latin typeface="Calibri"/>
                <a:ea typeface="Calibri"/>
                <a:cs typeface="Calibri"/>
                <a:sym typeface="Calibri"/>
              </a:rPr>
              <a:t>.</a:t>
            </a:r>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Shape 6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619" name="Shape 61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For example, if a computer only stored floating point numbers to two significant figures, the product 2</a:t>
            </a:r>
            <a:r>
              <a:rPr lang="en-US" sz="2960" b="0" i="1" u="none" strike="noStrike" cap="none">
                <a:solidFill>
                  <a:schemeClr val="dk1"/>
                </a:solidFill>
                <a:latin typeface="Calibri"/>
                <a:ea typeface="Calibri"/>
                <a:cs typeface="Calibri"/>
                <a:sym typeface="Calibri"/>
              </a:rPr>
              <a:t>.</a:t>
            </a:r>
            <a:r>
              <a:rPr lang="en-US" sz="2960" b="0" i="0" u="none" strike="noStrike" cap="none">
                <a:solidFill>
                  <a:schemeClr val="dk1"/>
                </a:solidFill>
                <a:latin typeface="Calibri"/>
                <a:ea typeface="Calibri"/>
                <a:cs typeface="Calibri"/>
                <a:sym typeface="Calibri"/>
              </a:rPr>
              <a:t>1 </a:t>
            </a:r>
            <a:r>
              <a:rPr lang="en-US" sz="2960" b="0" i="1" u="none" strike="noStrike" cap="none">
                <a:solidFill>
                  <a:schemeClr val="dk1"/>
                </a:solidFill>
                <a:latin typeface="Calibri"/>
                <a:ea typeface="Calibri"/>
                <a:cs typeface="Calibri"/>
                <a:sym typeface="Calibri"/>
              </a:rPr>
              <a:t>× </a:t>
            </a:r>
            <a:r>
              <a:rPr lang="en-US" sz="2960" b="0" i="0" u="none" strike="noStrike" cap="none">
                <a:solidFill>
                  <a:schemeClr val="dk1"/>
                </a:solidFill>
                <a:latin typeface="Calibri"/>
                <a:ea typeface="Calibri"/>
                <a:cs typeface="Calibri"/>
                <a:sym typeface="Calibri"/>
              </a:rPr>
              <a:t>3</a:t>
            </a:r>
            <a:r>
              <a:rPr lang="en-US" sz="2960" b="0" i="1" u="none" strike="noStrike" cap="none">
                <a:solidFill>
                  <a:schemeClr val="dk1"/>
                </a:solidFill>
                <a:latin typeface="Calibri"/>
                <a:ea typeface="Calibri"/>
                <a:cs typeface="Calibri"/>
                <a:sym typeface="Calibri"/>
              </a:rPr>
              <a:t>.</a:t>
            </a:r>
            <a:r>
              <a:rPr lang="en-US" sz="2960" b="0" i="0" u="none" strike="noStrike" cap="none">
                <a:solidFill>
                  <a:schemeClr val="dk1"/>
                </a:solidFill>
                <a:latin typeface="Calibri"/>
                <a:ea typeface="Calibri"/>
                <a:cs typeface="Calibri"/>
                <a:sym typeface="Calibri"/>
              </a:rPr>
              <a:t>2 would be stored as 6.7 rather than 6.72. </a:t>
            </a:r>
            <a:endParaRPr/>
          </a:p>
          <a:p>
            <a:pPr marL="342900" marR="0" lvl="0" indent="-342900" algn="l" rtl="0">
              <a:lnSpc>
                <a:spcPct val="8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The significance of roundoff errors is that they accumulate as the number of mathematical operations increases. </a:t>
            </a:r>
            <a:endParaRPr/>
          </a:p>
          <a:p>
            <a:pPr marL="342900" marR="0" lvl="0" indent="-342900" algn="l" rtl="0">
              <a:lnSpc>
                <a:spcPct val="8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Ideally, we should choose algorithms that do not significantly magnify the roundoff error, </a:t>
            </a:r>
            <a:endParaRPr/>
          </a:p>
          <a:p>
            <a:pPr marL="342900" marR="0" lvl="0" indent="-342900" algn="l" rtl="0">
              <a:lnSpc>
                <a:spcPct val="8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for example, we should avoid subtracting numbers that are nearly the same in magnitude.</a:t>
            </a:r>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Shape 6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625" name="Shape 62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The other source of the discrepancy between the true answer and the computed answer is the error associated with the choice of algorithm. </a:t>
            </a:r>
            <a:endParaRPr/>
          </a:p>
          <a:p>
            <a:pPr marL="342900" marR="0" lvl="0" indent="-342900" algn="l" rtl="0">
              <a:lnSpc>
                <a:spcPct val="9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This error is called the </a:t>
            </a:r>
            <a:r>
              <a:rPr lang="en-US" sz="3200" b="0" i="1" u="none" strike="noStrike" cap="none">
                <a:solidFill>
                  <a:schemeClr val="dk1"/>
                </a:solidFill>
                <a:latin typeface="Calibri"/>
                <a:ea typeface="Calibri"/>
                <a:cs typeface="Calibri"/>
                <a:sym typeface="Calibri"/>
              </a:rPr>
              <a:t>truncation error</a:t>
            </a:r>
            <a:r>
              <a:rPr lang="en-US" sz="3200" b="0" i="0" u="none" strike="noStrike" cap="none">
                <a:solidFill>
                  <a:schemeClr val="dk1"/>
                </a:solidFill>
                <a:latin typeface="Calibri"/>
                <a:ea typeface="Calibri"/>
                <a:cs typeface="Calibri"/>
                <a:sym typeface="Calibri"/>
              </a:rPr>
              <a:t>. </a:t>
            </a:r>
            <a:endParaRPr/>
          </a:p>
          <a:p>
            <a:pPr marL="342900" marR="0" lvl="0" indent="-342900" algn="l" rtl="0">
              <a:lnSpc>
                <a:spcPct val="9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A truncation error would exist even on an idealized computer that stored floating point numbers with infinite precision and hence had no roundoff error.</a:t>
            </a:r>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Shape 6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631" name="Shape 63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Because the truncation error depends on the choice of algorithm and can be controlled by the programmer, you should be motivated to learn more about numerical analysis and the estimation of truncation errors.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However, there is no general prescription for the best algorithm for obtaining numerical solutions of differential equations.</a:t>
            </a:r>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Shape 6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637" name="Shape 63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720"/>
              <a:buFont typeface="Arial"/>
              <a:buChar char="•"/>
            </a:pPr>
            <a:r>
              <a:rPr lang="en-US" sz="2720" b="0" i="0" u="none" strike="noStrike" cap="none">
                <a:solidFill>
                  <a:schemeClr val="dk1"/>
                </a:solidFill>
                <a:latin typeface="Calibri"/>
                <a:ea typeface="Calibri"/>
                <a:cs typeface="Calibri"/>
                <a:sym typeface="Calibri"/>
              </a:rPr>
              <a:t>We will find in later chapters that the various algorithms have advantages and disadvantages,</a:t>
            </a:r>
            <a:endParaRPr/>
          </a:p>
          <a:p>
            <a:pPr marL="342900" marR="0" lvl="0" indent="-342900" algn="l" rtl="0">
              <a:lnSpc>
                <a:spcPct val="80000"/>
              </a:lnSpc>
              <a:spcBef>
                <a:spcPts val="544"/>
              </a:spcBef>
              <a:spcAft>
                <a:spcPts val="0"/>
              </a:spcAft>
              <a:buClr>
                <a:schemeClr val="dk1"/>
              </a:buClr>
              <a:buSzPts val="2720"/>
              <a:buFont typeface="Arial"/>
              <a:buChar char="•"/>
            </a:pPr>
            <a:r>
              <a:rPr lang="en-US" sz="2720" b="0" i="0" u="none" strike="noStrike" cap="none">
                <a:solidFill>
                  <a:schemeClr val="dk1"/>
                </a:solidFill>
                <a:latin typeface="Calibri"/>
                <a:ea typeface="Calibri"/>
                <a:cs typeface="Calibri"/>
                <a:sym typeface="Calibri"/>
              </a:rPr>
              <a:t>and the appropriate selection depends on the nature of the solution, </a:t>
            </a:r>
            <a:endParaRPr/>
          </a:p>
          <a:p>
            <a:pPr marL="742950" marR="0" lvl="1" indent="-285750" algn="l" rtl="0">
              <a:lnSpc>
                <a:spcPct val="80000"/>
              </a:lnSpc>
              <a:spcBef>
                <a:spcPts val="476"/>
              </a:spcBef>
              <a:spcAft>
                <a:spcPts val="0"/>
              </a:spcAft>
              <a:buClr>
                <a:schemeClr val="dk1"/>
              </a:buClr>
              <a:buSzPts val="2380"/>
              <a:buFont typeface="Arial"/>
              <a:buChar char="–"/>
            </a:pPr>
            <a:r>
              <a:rPr lang="en-US" sz="2380" b="0" i="0" u="none" strike="noStrike" cap="none">
                <a:solidFill>
                  <a:schemeClr val="dk1"/>
                </a:solidFill>
                <a:latin typeface="Calibri"/>
                <a:ea typeface="Calibri"/>
                <a:cs typeface="Calibri"/>
                <a:sym typeface="Calibri"/>
              </a:rPr>
              <a:t>which you might not know in advance, and on your objectives. </a:t>
            </a:r>
            <a:endParaRPr/>
          </a:p>
          <a:p>
            <a:pPr marL="342900" marR="0" lvl="0" indent="-342900" algn="l" rtl="0">
              <a:lnSpc>
                <a:spcPct val="80000"/>
              </a:lnSpc>
              <a:spcBef>
                <a:spcPts val="544"/>
              </a:spcBef>
              <a:spcAft>
                <a:spcPts val="0"/>
              </a:spcAft>
              <a:buClr>
                <a:schemeClr val="dk1"/>
              </a:buClr>
              <a:buSzPts val="2720"/>
              <a:buFont typeface="Arial"/>
              <a:buChar char="•"/>
            </a:pPr>
            <a:r>
              <a:rPr lang="en-US" sz="2720" b="0" i="0" u="none" strike="noStrike" cap="none">
                <a:solidFill>
                  <a:schemeClr val="dk1"/>
                </a:solidFill>
                <a:latin typeface="Calibri"/>
                <a:ea typeface="Calibri"/>
                <a:cs typeface="Calibri"/>
                <a:sym typeface="Calibri"/>
              </a:rPr>
              <a:t>How accurate must the answer be? </a:t>
            </a:r>
            <a:endParaRPr/>
          </a:p>
          <a:p>
            <a:pPr marL="342900" marR="0" lvl="0" indent="-342900" algn="l" rtl="0">
              <a:lnSpc>
                <a:spcPct val="80000"/>
              </a:lnSpc>
              <a:spcBef>
                <a:spcPts val="544"/>
              </a:spcBef>
              <a:spcAft>
                <a:spcPts val="0"/>
              </a:spcAft>
              <a:buClr>
                <a:schemeClr val="dk1"/>
              </a:buClr>
              <a:buSzPts val="2720"/>
              <a:buFont typeface="Arial"/>
              <a:buChar char="•"/>
            </a:pPr>
            <a:r>
              <a:rPr lang="en-US" sz="2720" b="0" i="0" u="none" strike="noStrike" cap="none">
                <a:solidFill>
                  <a:schemeClr val="dk1"/>
                </a:solidFill>
                <a:latin typeface="Calibri"/>
                <a:ea typeface="Calibri"/>
                <a:cs typeface="Calibri"/>
                <a:sym typeface="Calibri"/>
              </a:rPr>
              <a:t>Over how large an interval do you need the solution? </a:t>
            </a:r>
            <a:endParaRPr/>
          </a:p>
          <a:p>
            <a:pPr marL="342900" marR="0" lvl="0" indent="-342900" algn="l" rtl="0">
              <a:lnSpc>
                <a:spcPct val="80000"/>
              </a:lnSpc>
              <a:spcBef>
                <a:spcPts val="544"/>
              </a:spcBef>
              <a:spcAft>
                <a:spcPts val="0"/>
              </a:spcAft>
              <a:buClr>
                <a:schemeClr val="dk1"/>
              </a:buClr>
              <a:buSzPts val="2720"/>
              <a:buFont typeface="Arial"/>
              <a:buChar char="•"/>
            </a:pPr>
            <a:r>
              <a:rPr lang="en-US" sz="2720" b="0" i="0" u="none" strike="noStrike" cap="none">
                <a:solidFill>
                  <a:schemeClr val="dk1"/>
                </a:solidFill>
                <a:latin typeface="Calibri"/>
                <a:ea typeface="Calibri"/>
                <a:cs typeface="Calibri"/>
                <a:sym typeface="Calibri"/>
              </a:rPr>
              <a:t>What kind of computer(s) are you using? </a:t>
            </a:r>
            <a:endParaRPr/>
          </a:p>
          <a:p>
            <a:pPr marL="342900" marR="0" lvl="0" indent="-342900" algn="l" rtl="0">
              <a:lnSpc>
                <a:spcPct val="80000"/>
              </a:lnSpc>
              <a:spcBef>
                <a:spcPts val="544"/>
              </a:spcBef>
              <a:spcAft>
                <a:spcPts val="0"/>
              </a:spcAft>
              <a:buClr>
                <a:schemeClr val="dk1"/>
              </a:buClr>
              <a:buSzPts val="2720"/>
              <a:buFont typeface="Arial"/>
              <a:buChar char="•"/>
            </a:pPr>
            <a:r>
              <a:rPr lang="en-US" sz="2720" b="0" i="0" u="none" strike="noStrike" cap="none">
                <a:solidFill>
                  <a:schemeClr val="dk1"/>
                </a:solidFill>
                <a:latin typeface="Calibri"/>
                <a:ea typeface="Calibri"/>
                <a:cs typeface="Calibri"/>
                <a:sym typeface="Calibri"/>
              </a:rPr>
              <a:t>How much computer time and personal time do you have?</a:t>
            </a:r>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Shape 6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643" name="Shape 64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In practice, we usually can determine the accuracy of a numerical solution by reducing the value of Δ</a:t>
            </a:r>
            <a:r>
              <a:rPr lang="en-US" sz="3200" b="0" i="1" u="none" strike="noStrike" cap="none">
                <a:solidFill>
                  <a:schemeClr val="dk1"/>
                </a:solidFill>
                <a:latin typeface="Calibri"/>
                <a:ea typeface="Calibri"/>
                <a:cs typeface="Calibri"/>
                <a:sym typeface="Calibri"/>
              </a:rPr>
              <a:t>t </a:t>
            </a:r>
            <a:r>
              <a:rPr lang="en-US" sz="3200" b="0" i="0" u="none" strike="noStrike" cap="none">
                <a:solidFill>
                  <a:schemeClr val="dk1"/>
                </a:solidFill>
                <a:latin typeface="Calibri"/>
                <a:ea typeface="Calibri"/>
                <a:cs typeface="Calibri"/>
                <a:sym typeface="Calibri"/>
              </a:rPr>
              <a:t>until the numerical solution is unchanged at the desired level of accuracy.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Of course, we have to be careful not to make Δ</a:t>
            </a:r>
            <a:r>
              <a:rPr lang="en-US" sz="3200" b="0" i="1" u="none" strike="noStrike" cap="none">
                <a:solidFill>
                  <a:schemeClr val="dk1"/>
                </a:solidFill>
                <a:latin typeface="Calibri"/>
                <a:ea typeface="Calibri"/>
                <a:cs typeface="Calibri"/>
                <a:sym typeface="Calibri"/>
              </a:rPr>
              <a:t>t </a:t>
            </a:r>
            <a:r>
              <a:rPr lang="en-US" sz="3200" b="0" i="0" u="none" strike="noStrike" cap="none">
                <a:solidFill>
                  <a:schemeClr val="dk1"/>
                </a:solidFill>
                <a:latin typeface="Calibri"/>
                <a:ea typeface="Calibri"/>
                <a:cs typeface="Calibri"/>
                <a:sym typeface="Calibri"/>
              </a:rPr>
              <a:t>too small, because too many steps would be required and the computation time and roundoff error would increase.</a:t>
            </a:r>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Shape 64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649" name="Shape 64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In addition to accuracy, another important consideration is the </a:t>
            </a:r>
            <a:r>
              <a:rPr lang="en-US" sz="2960" b="0" i="1" u="none" strike="noStrike" cap="none">
                <a:solidFill>
                  <a:schemeClr val="dk1"/>
                </a:solidFill>
                <a:latin typeface="Calibri"/>
                <a:ea typeface="Calibri"/>
                <a:cs typeface="Calibri"/>
                <a:sym typeface="Calibri"/>
              </a:rPr>
              <a:t>stability </a:t>
            </a:r>
            <a:r>
              <a:rPr lang="en-US" sz="2960" b="0" i="0" u="none" strike="noStrike" cap="none">
                <a:solidFill>
                  <a:schemeClr val="dk1"/>
                </a:solidFill>
                <a:latin typeface="Calibri"/>
                <a:ea typeface="Calibri"/>
                <a:cs typeface="Calibri"/>
                <a:sym typeface="Calibri"/>
              </a:rPr>
              <a:t>of an algorithm. </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It might happen that the numerical results are very good for short times, but diverge from the true solution for longer times. </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This divergence might occur if small errors in the algorithm are multiplied many times, causing the error to grow geometrically. </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Such an algorithm is said to be </a:t>
            </a:r>
            <a:r>
              <a:rPr lang="en-US" sz="2960" b="0" i="1" u="none" strike="noStrike" cap="none">
                <a:solidFill>
                  <a:schemeClr val="dk1"/>
                </a:solidFill>
                <a:latin typeface="Calibri"/>
                <a:ea typeface="Calibri"/>
                <a:cs typeface="Calibri"/>
                <a:sym typeface="Calibri"/>
              </a:rPr>
              <a:t>unstable </a:t>
            </a:r>
            <a:r>
              <a:rPr lang="en-US" sz="2960" b="0" i="0" u="none" strike="noStrike" cap="none">
                <a:solidFill>
                  <a:schemeClr val="dk1"/>
                </a:solidFill>
                <a:latin typeface="Calibri"/>
                <a:ea typeface="Calibri"/>
                <a:cs typeface="Calibri"/>
                <a:sym typeface="Calibri"/>
              </a:rPr>
              <a:t>for the particular problem.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85000" lnSpcReduction="10000"/>
          </a:bodyPr>
          <a:lstStyle/>
          <a:p>
            <a:r>
              <a:rPr lang="en-US" dirty="0"/>
              <a:t>Note that we accumulate data for the histogram of the </a:t>
            </a:r>
            <a:r>
              <a:rPr lang="en-US" i="1" dirty="0"/>
              <a:t>x </a:t>
            </a:r>
            <a:r>
              <a:rPr lang="en-US" dirty="0"/>
              <a:t>component of the velocity in the step method.</a:t>
            </a:r>
          </a:p>
          <a:p>
            <a:r>
              <a:rPr lang="en-US" dirty="0"/>
              <a:t>Alternatively, we can implement the </a:t>
            </a:r>
            <a:r>
              <a:rPr lang="en-US" dirty="0" err="1"/>
              <a:t>Verlet</a:t>
            </a:r>
            <a:r>
              <a:rPr lang="en-US" dirty="0"/>
              <a:t> algorithm without the ODE interface. </a:t>
            </a:r>
          </a:p>
          <a:p>
            <a:r>
              <a:rPr lang="en-US" dirty="0"/>
              <a:t>In the following we show the code that would replace the call to the step method of the ODE solver. </a:t>
            </a:r>
          </a:p>
          <a:p>
            <a:r>
              <a:rPr lang="en-US" dirty="0"/>
              <a:t>We have used different array names for clarity. </a:t>
            </a:r>
          </a:p>
          <a:p>
            <a:r>
              <a:rPr lang="en-US" dirty="0"/>
              <a:t>This code uses about the same amount of CPU time as the code using the ODE solver.</a:t>
            </a:r>
          </a:p>
        </p:txBody>
      </p:sp>
    </p:spTree>
    <p:extLst>
      <p:ext uri="{BB962C8B-B14F-4D97-AF65-F5344CB8AC3E}">
        <p14:creationId xmlns:p14="http://schemas.microsoft.com/office/powerpoint/2010/main" val="2868755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77500" lnSpcReduction="20000"/>
          </a:bodyPr>
          <a:lstStyle/>
          <a:p>
            <a:endParaRPr lang="en-US" dirty="0"/>
          </a:p>
          <a:p>
            <a:endParaRPr lang="en-US" dirty="0"/>
          </a:p>
          <a:p>
            <a:endParaRPr lang="en-US" dirty="0"/>
          </a:p>
          <a:p>
            <a:endParaRPr lang="en-US" dirty="0"/>
          </a:p>
          <a:p>
            <a:endParaRPr lang="en-US" dirty="0"/>
          </a:p>
          <a:p>
            <a:r>
              <a:rPr lang="en-US" dirty="0"/>
              <a:t>In next page, we give some of the methods for computing the temperature, pressure (details will be covered later), and the heat capacity (also covered later). </a:t>
            </a:r>
          </a:p>
          <a:p>
            <a:r>
              <a:rPr lang="en-US" dirty="0"/>
              <a:t>The mean total energy should remain constant, but we compute it to test how well the algorithm conserves the total energy.</a:t>
            </a:r>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533" t="36905" r="19013" b="28174"/>
          <a:stretch/>
        </p:blipFill>
        <p:spPr bwMode="auto">
          <a:xfrm>
            <a:off x="683568" y="620688"/>
            <a:ext cx="7605485" cy="2554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7115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4" name="内容占位符 3"/>
          <p:cNvSpPr>
            <a:spLocks noGrp="1"/>
          </p:cNvSpPr>
          <p:nvPr>
            <p:ph idx="1"/>
          </p:nvPr>
        </p:nvSpPr>
        <p:spPr/>
        <p:txBody>
          <a:bodyPr/>
          <a:lstStyle/>
          <a:p>
            <a:endParaRPr lang="en-US"/>
          </a:p>
        </p:txBody>
      </p:sp>
      <p:pic>
        <p:nvPicPr>
          <p:cNvPr id="1433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1781" t="26971" r="11726" b="8798"/>
          <a:stretch/>
        </p:blipFill>
        <p:spPr bwMode="auto">
          <a:xfrm>
            <a:off x="107504" y="764704"/>
            <a:ext cx="8651631" cy="4698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6435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The </a:t>
            </a:r>
            <a:r>
              <a:rPr lang="en-US" dirty="0" err="1"/>
              <a:t>resetAverages</a:t>
            </a:r>
            <a:r>
              <a:rPr lang="en-US" dirty="0"/>
              <a:t> method is used to set the accumulated averages to zero so that the initial transient behavior can be removed from the computed averages.</a:t>
            </a:r>
          </a:p>
        </p:txBody>
      </p:sp>
      <p:pic>
        <p:nvPicPr>
          <p:cNvPr id="1536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1888" t="41394" r="18213" b="37645"/>
          <a:stretch/>
        </p:blipFill>
        <p:spPr bwMode="auto">
          <a:xfrm>
            <a:off x="927262" y="188640"/>
            <a:ext cx="7793503" cy="1533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9636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a time consuming part of a molecular dynamics simulation is equilibrating the system, especially at high densities. </a:t>
            </a:r>
          </a:p>
          <a:p>
            <a:r>
              <a:rPr lang="en-US" dirty="0"/>
              <a:t>The quickest way to do so is to start with a configuration that is typical of the configurations at the desired energy and density.</a:t>
            </a:r>
          </a:p>
        </p:txBody>
      </p:sp>
    </p:spTree>
    <p:extLst>
      <p:ext uri="{BB962C8B-B14F-4D97-AF65-F5344CB8AC3E}">
        <p14:creationId xmlns:p14="http://schemas.microsoft.com/office/powerpoint/2010/main" val="1047532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Hence, we will want to be able to read the positions and velocities of the particles from a previously saved file.</a:t>
            </a:r>
          </a:p>
          <a:p>
            <a:r>
              <a:rPr lang="en-US" dirty="0"/>
              <a:t>For the GUI code, please read the text book if you are interested. </a:t>
            </a:r>
          </a:p>
        </p:txBody>
      </p:sp>
    </p:spTree>
    <p:extLst>
      <p:ext uri="{BB962C8B-B14F-4D97-AF65-F5344CB8AC3E}">
        <p14:creationId xmlns:p14="http://schemas.microsoft.com/office/powerpoint/2010/main" val="1800954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b="1" dirty="0"/>
              <a:t>Thermodynamic Quantities</a:t>
            </a:r>
            <a:endParaRPr lang="en-US" dirty="0"/>
          </a:p>
        </p:txBody>
      </p:sp>
      <p:sp>
        <p:nvSpPr>
          <p:cNvPr id="3" name="内容占位符 2"/>
          <p:cNvSpPr>
            <a:spLocks noGrp="1"/>
          </p:cNvSpPr>
          <p:nvPr>
            <p:ph idx="1"/>
          </p:nvPr>
        </p:nvSpPr>
        <p:spPr/>
        <p:txBody>
          <a:bodyPr/>
          <a:lstStyle/>
          <a:p>
            <a:r>
              <a:rPr lang="en-US" dirty="0"/>
              <a:t>In the following we discuss how some of the macroscopic quantities of interest such as the temperature and the pressure can be related to time averages over the phase space trajectories of the particles.</a:t>
            </a:r>
          </a:p>
        </p:txBody>
      </p:sp>
    </p:spTree>
    <p:extLst>
      <p:ext uri="{BB962C8B-B14F-4D97-AF65-F5344CB8AC3E}">
        <p14:creationId xmlns:p14="http://schemas.microsoft.com/office/powerpoint/2010/main" val="1997965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lnSpcReduction="10000"/>
          </a:bodyPr>
          <a:lstStyle/>
          <a:p>
            <a:r>
              <a:rPr lang="en-US" dirty="0"/>
              <a:t>We have already introduced the definition of the kinetic temperature. </a:t>
            </a:r>
          </a:p>
          <a:p>
            <a:r>
              <a:rPr lang="en-US" dirty="0"/>
              <a:t>The temperature that we measure in a laboratory experiment is the </a:t>
            </a:r>
            <a:r>
              <a:rPr lang="en-US" i="1" dirty="0"/>
              <a:t>mean </a:t>
            </a:r>
            <a:r>
              <a:rPr lang="en-US" dirty="0"/>
              <a:t>temperature, which corresponds to the time average of </a:t>
            </a:r>
            <a:r>
              <a:rPr lang="en-US" i="1" dirty="0"/>
              <a:t>T</a:t>
            </a:r>
            <a:r>
              <a:rPr lang="en-US" dirty="0"/>
              <a:t>(</a:t>
            </a:r>
            <a:r>
              <a:rPr lang="en-US" i="1" dirty="0"/>
              <a:t>t</a:t>
            </a:r>
            <a:r>
              <a:rPr lang="en-US" dirty="0"/>
              <a:t>) over many configurations of the particles. </a:t>
            </a:r>
          </a:p>
          <a:p>
            <a:r>
              <a:rPr lang="en-US" dirty="0"/>
              <a:t>For two dimensions (</a:t>
            </a:r>
            <a:r>
              <a:rPr lang="en-US" i="1" dirty="0"/>
              <a:t>d </a:t>
            </a:r>
            <a:r>
              <a:rPr lang="en-US" dirty="0"/>
              <a:t>= 2), we write the mean temperature </a:t>
            </a:r>
            <a:r>
              <a:rPr lang="en-US" i="1" dirty="0"/>
              <a:t>T </a:t>
            </a:r>
            <a:r>
              <a:rPr lang="en-US" dirty="0"/>
              <a:t>as</a:t>
            </a:r>
          </a:p>
        </p:txBody>
      </p:sp>
      <p:pic>
        <p:nvPicPr>
          <p:cNvPr id="163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207" t="54464" r="47458" b="35814"/>
          <a:stretch/>
        </p:blipFill>
        <p:spPr bwMode="auto">
          <a:xfrm>
            <a:off x="2051720" y="5877272"/>
            <a:ext cx="3686628" cy="71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6311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dirty="0"/>
                  <a:t>where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a:rPr>
                          <m:t>𝑋</m:t>
                        </m:r>
                      </m:e>
                    </m:acc>
                  </m:oMath>
                </a14:m>
                <a:r>
                  <a:rPr lang="en-US" dirty="0"/>
                  <a:t> denotes the time average of </a:t>
                </a:r>
                <a:r>
                  <a:rPr lang="en-US" i="1" dirty="0"/>
                  <a:t>X</a:t>
                </a:r>
                <a:r>
                  <a:rPr lang="en-US" dirty="0"/>
                  <a:t>(</a:t>
                </a:r>
                <a:r>
                  <a:rPr lang="en-US" i="1" dirty="0"/>
                  <a:t>t</a:t>
                </a:r>
                <a:r>
                  <a:rPr lang="en-US" dirty="0"/>
                  <a:t>). </a:t>
                </a:r>
              </a:p>
              <a:p>
                <a:r>
                  <a:rPr lang="en-US" dirty="0"/>
                  <a:t>An example of the relation of a macroscopic quantity (the mean temperature) to a time average over the trajectories of the particles.</a:t>
                </a:r>
              </a:p>
              <a:p>
                <a:r>
                  <a:rPr lang="en-US" dirty="0"/>
                  <a:t> (This definition of temperature is not adequate for particles moving </a:t>
                </a:r>
                <a:r>
                  <a:rPr lang="en-US" dirty="0" err="1"/>
                  <a:t>relativistically</a:t>
                </a:r>
                <a:r>
                  <a:rPr lang="en-US" dirty="0"/>
                  <a:t> or if quantum mechanics is important.)</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630" t="-1617"/>
                </a:stretch>
              </a:blipFill>
            </p:spPr>
            <p:txBody>
              <a:bodyPr/>
              <a:lstStyle/>
              <a:p>
                <a:r>
                  <a:rPr lang="en-US">
                    <a:noFill/>
                  </a:rPr>
                  <a:t> </a:t>
                </a:r>
              </a:p>
            </p:txBody>
          </p:sp>
        </mc:Fallback>
      </mc:AlternateContent>
    </p:spTree>
    <p:extLst>
      <p:ext uri="{BB962C8B-B14F-4D97-AF65-F5344CB8AC3E}">
        <p14:creationId xmlns:p14="http://schemas.microsoft.com/office/powerpoint/2010/main" val="2696951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computation of the accelerations of the particles. </a:t>
            </a:r>
          </a:p>
          <a:p>
            <a:pPr lvl="1"/>
            <a:r>
              <a:rPr lang="en-US" altLang="zh-CN" dirty="0"/>
              <a:t>The most time consuming part of MD.</a:t>
            </a:r>
            <a:endParaRPr lang="en-US" dirty="0"/>
          </a:p>
          <a:p>
            <a:r>
              <a:rPr lang="en-US" dirty="0"/>
              <a:t>The method </a:t>
            </a:r>
            <a:r>
              <a:rPr lang="en-US" dirty="0" err="1"/>
              <a:t>computeAcceleration</a:t>
            </a:r>
            <a:r>
              <a:rPr lang="en-US" dirty="0"/>
              <a:t> determines the total force on each particle </a:t>
            </a:r>
          </a:p>
          <a:p>
            <a:pPr lvl="1"/>
            <a:r>
              <a:rPr lang="en-US" dirty="0"/>
              <a:t>due to the other </a:t>
            </a:r>
            <a:r>
              <a:rPr lang="en-US" i="1" dirty="0"/>
              <a:t>N −</a:t>
            </a:r>
            <a:r>
              <a:rPr lang="en-US" dirty="0"/>
              <a:t>1 particles </a:t>
            </a:r>
          </a:p>
          <a:p>
            <a:pPr lvl="1"/>
            <a:r>
              <a:rPr lang="en-US" dirty="0"/>
              <a:t>uses Newton’s third law to reduce the number of calculations by a factor of two.</a:t>
            </a:r>
          </a:p>
        </p:txBody>
      </p:sp>
    </p:spTree>
    <p:extLst>
      <p:ext uri="{BB962C8B-B14F-4D97-AF65-F5344CB8AC3E}">
        <p14:creationId xmlns:p14="http://schemas.microsoft.com/office/powerpoint/2010/main" val="42329539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idx="1"/>
          </p:nvPr>
        </p:nvSpPr>
        <p:spPr/>
        <p:txBody>
          <a:bodyPr/>
          <a:lstStyle/>
          <a:p>
            <a:r>
              <a:rPr lang="en-US" altLang="zh-CN" dirty="0"/>
              <a:t>The relation holds </a:t>
            </a:r>
          </a:p>
          <a:p>
            <a:pPr lvl="1"/>
            <a:r>
              <a:rPr lang="en-US" altLang="zh-CN" dirty="0"/>
              <a:t>only if the momentum of the center of mass of the system is zero! </a:t>
            </a:r>
          </a:p>
          <a:p>
            <a:r>
              <a:rPr lang="en-US" altLang="zh-CN" dirty="0"/>
              <a:t> we do not want the motion of the center of mass to change the temperature. </a:t>
            </a:r>
          </a:p>
          <a:p>
            <a:r>
              <a:rPr lang="en-US" altLang="zh-CN" dirty="0"/>
              <a:t>In a laboratory system the walls of the container ensure that the center of mass motion is zero </a:t>
            </a:r>
          </a:p>
          <a:p>
            <a:endParaRPr lang="zh-CN" altLang="en-US" dirty="0"/>
          </a:p>
        </p:txBody>
      </p:sp>
    </p:spTree>
    <p:extLst>
      <p:ext uri="{BB962C8B-B14F-4D97-AF65-F5344CB8AC3E}">
        <p14:creationId xmlns:p14="http://schemas.microsoft.com/office/powerpoint/2010/main" val="6970951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(if the mean momentum of the walls is zero). </a:t>
            </a:r>
          </a:p>
          <a:p>
            <a:r>
              <a:rPr lang="en-US" dirty="0"/>
              <a:t>In our simulation, we impose the constraint that the center of mass momentum (in each of the </a:t>
            </a:r>
            <a:r>
              <a:rPr lang="en-US" i="1" dirty="0"/>
              <a:t>d </a:t>
            </a:r>
            <a:r>
              <a:rPr lang="en-US" dirty="0"/>
              <a:t>directions) be zero.</a:t>
            </a:r>
          </a:p>
          <a:p>
            <a:r>
              <a:rPr lang="en-US" dirty="0"/>
              <a:t>Consequently, the system has </a:t>
            </a:r>
            <a:r>
              <a:rPr lang="en-US" i="1" dirty="0" err="1"/>
              <a:t>dN</a:t>
            </a:r>
            <a:r>
              <a:rPr lang="en-US" i="1" dirty="0"/>
              <a:t> − d </a:t>
            </a:r>
            <a:r>
              <a:rPr lang="en-US" dirty="0"/>
              <a:t>independent velocity components rather than </a:t>
            </a:r>
            <a:r>
              <a:rPr lang="en-US" i="1" dirty="0" err="1"/>
              <a:t>dN</a:t>
            </a:r>
            <a:r>
              <a:rPr lang="en-US" i="1" dirty="0"/>
              <a:t> </a:t>
            </a:r>
            <a:r>
              <a:rPr lang="en-US" dirty="0"/>
              <a:t>components, and we should replace the equation by</a:t>
            </a:r>
          </a:p>
        </p:txBody>
      </p:sp>
      <p:pic>
        <p:nvPicPr>
          <p:cNvPr id="174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992" t="68849" r="25371" b="21825"/>
          <a:stretch/>
        </p:blipFill>
        <p:spPr bwMode="auto">
          <a:xfrm>
            <a:off x="1475656" y="5949280"/>
            <a:ext cx="6328229" cy="682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3112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20000"/>
          </a:bodyPr>
          <a:lstStyle/>
          <a:p>
            <a:r>
              <a:rPr lang="en-US" dirty="0"/>
              <a:t>The presence of the factor (</a:t>
            </a:r>
            <a:r>
              <a:rPr lang="en-US" i="1" dirty="0"/>
              <a:t>N −</a:t>
            </a:r>
            <a:r>
              <a:rPr lang="en-US" dirty="0"/>
              <a:t>1)</a:t>
            </a:r>
            <a:r>
              <a:rPr lang="en-US" i="1" dirty="0"/>
              <a:t>d </a:t>
            </a:r>
            <a:r>
              <a:rPr lang="en-US" dirty="0"/>
              <a:t>rather than </a:t>
            </a:r>
            <a:r>
              <a:rPr lang="en-US" i="1" dirty="0" err="1"/>
              <a:t>Nd</a:t>
            </a:r>
            <a:r>
              <a:rPr lang="en-US" i="1" dirty="0"/>
              <a:t> </a:t>
            </a:r>
            <a:r>
              <a:rPr lang="en-US" dirty="0"/>
              <a:t>is an example of a </a:t>
            </a:r>
            <a:r>
              <a:rPr lang="en-US" i="1" dirty="0"/>
              <a:t>finite size </a:t>
            </a:r>
            <a:r>
              <a:rPr lang="en-US" dirty="0"/>
              <a:t>correction that becomes unimportant for large </a:t>
            </a:r>
            <a:r>
              <a:rPr lang="en-US" i="1" dirty="0"/>
              <a:t>N</a:t>
            </a:r>
            <a:r>
              <a:rPr lang="en-US" dirty="0"/>
              <a:t>. </a:t>
            </a:r>
          </a:p>
          <a:p>
            <a:r>
              <a:rPr lang="en-US" dirty="0"/>
              <a:t>Another macroscopic quantity of interest is the mean pressure. </a:t>
            </a:r>
          </a:p>
          <a:p>
            <a:r>
              <a:rPr lang="en-US" dirty="0"/>
              <a:t>The pressure is related to the force per unit area normal to an imaginary surface in the system. </a:t>
            </a:r>
          </a:p>
          <a:p>
            <a:r>
              <a:rPr lang="en-US" dirty="0"/>
              <a:t>By Newton’s second law, this force is related to the momentum that crosses the surface per unit time.</a:t>
            </a:r>
          </a:p>
        </p:txBody>
      </p:sp>
    </p:spTree>
    <p:extLst>
      <p:ext uri="{BB962C8B-B14F-4D97-AF65-F5344CB8AC3E}">
        <p14:creationId xmlns:p14="http://schemas.microsoft.com/office/powerpoint/2010/main" val="3949656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We could use this relation to determine the pressure, but this relation uses information only from the fraction of particles that are crossing an arbitrary surface at a given time.</a:t>
            </a:r>
          </a:p>
          <a:p>
            <a:r>
              <a:rPr lang="en-US" dirty="0"/>
              <a:t>Instead, we will use the relation of the pressure to the </a:t>
            </a:r>
            <a:r>
              <a:rPr lang="en-US" i="1" dirty="0"/>
              <a:t>virial </a:t>
            </a:r>
            <a:r>
              <a:rPr lang="en-US" dirty="0"/>
              <a:t>, which involves all the particles in the system.</a:t>
            </a:r>
          </a:p>
        </p:txBody>
      </p:sp>
    </p:spTree>
    <p:extLst>
      <p:ext uri="{BB962C8B-B14F-4D97-AF65-F5344CB8AC3E}">
        <p14:creationId xmlns:p14="http://schemas.microsoft.com/office/powerpoint/2010/main" val="4231430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In general, the momentum flux across a surface has two contributions. </a:t>
            </a:r>
          </a:p>
          <a:p>
            <a:r>
              <a:rPr lang="en-US" dirty="0"/>
              <a:t>The contribution, </a:t>
            </a:r>
            <a:r>
              <a:rPr lang="en-US" i="1" dirty="0" err="1"/>
              <a:t>NkT</a:t>
            </a:r>
            <a:r>
              <a:rPr lang="en-US" i="1" dirty="0"/>
              <a:t>/V </a:t>
            </a:r>
            <a:r>
              <a:rPr lang="en-US" dirty="0"/>
              <a:t>, where </a:t>
            </a:r>
            <a:r>
              <a:rPr lang="en-US" i="1" dirty="0"/>
              <a:t>V </a:t>
            </a:r>
            <a:r>
              <a:rPr lang="en-US" dirty="0"/>
              <a:t>is the volume (area) of the system, is due to the motion of the particles and is derived in many texts using simple kinetic theory arguments.</a:t>
            </a:r>
          </a:p>
        </p:txBody>
      </p:sp>
    </p:spTree>
    <p:extLst>
      <p:ext uri="{BB962C8B-B14F-4D97-AF65-F5344CB8AC3E}">
        <p14:creationId xmlns:p14="http://schemas.microsoft.com/office/powerpoint/2010/main" val="1451506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The other contribution to the momentum flux arises from the momentum transferred across the surface due to the forces between particles on different sides of the surface. </a:t>
            </a:r>
          </a:p>
          <a:p>
            <a:r>
              <a:rPr lang="en-US" dirty="0"/>
              <a:t>It can be shown that the instantaneous pressure at time </a:t>
            </a:r>
            <a:r>
              <a:rPr lang="en-US" i="1" dirty="0"/>
              <a:t>t </a:t>
            </a:r>
            <a:r>
              <a:rPr lang="en-US" dirty="0"/>
              <a:t>including both contributions to the momentum flux is given by</a:t>
            </a:r>
          </a:p>
        </p:txBody>
      </p:sp>
      <p:pic>
        <p:nvPicPr>
          <p:cNvPr id="184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705" t="43056" r="36415" b="49007"/>
          <a:stretch/>
        </p:blipFill>
        <p:spPr bwMode="auto">
          <a:xfrm>
            <a:off x="1835696" y="5517232"/>
            <a:ext cx="5011762"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22445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where </a:t>
            </a:r>
            <a:r>
              <a:rPr lang="en-US" b="1" dirty="0" err="1"/>
              <a:t>r</a:t>
            </a:r>
            <a:r>
              <a:rPr lang="en-US" i="1" baseline="-25000" dirty="0" err="1"/>
              <a:t>ij</a:t>
            </a:r>
            <a:r>
              <a:rPr lang="en-US" i="1" dirty="0"/>
              <a:t> </a:t>
            </a:r>
            <a:r>
              <a:rPr lang="en-US" dirty="0"/>
              <a:t>= </a:t>
            </a:r>
            <a:r>
              <a:rPr lang="en-US" b="1" dirty="0" err="1"/>
              <a:t>r</a:t>
            </a:r>
            <a:r>
              <a:rPr lang="en-US" i="1" baseline="-25000" dirty="0" err="1"/>
              <a:t>i</a:t>
            </a:r>
            <a:r>
              <a:rPr lang="en-US" i="1" dirty="0"/>
              <a:t> − </a:t>
            </a:r>
            <a:r>
              <a:rPr lang="en-US" b="1" dirty="0" err="1"/>
              <a:t>r</a:t>
            </a:r>
            <a:r>
              <a:rPr lang="en-US" i="1" baseline="-25000" dirty="0" err="1"/>
              <a:t>j</a:t>
            </a:r>
            <a:r>
              <a:rPr lang="en-US" i="1" dirty="0"/>
              <a:t> </a:t>
            </a:r>
            <a:r>
              <a:rPr lang="en-US" dirty="0"/>
              <a:t>and </a:t>
            </a:r>
            <a:r>
              <a:rPr lang="en-US" b="1" dirty="0" err="1"/>
              <a:t>F</a:t>
            </a:r>
            <a:r>
              <a:rPr lang="en-US" i="1" baseline="-25000" dirty="0" err="1"/>
              <a:t>ij</a:t>
            </a:r>
            <a:r>
              <a:rPr lang="en-US" i="1" dirty="0"/>
              <a:t> </a:t>
            </a:r>
            <a:r>
              <a:rPr lang="en-US" dirty="0"/>
              <a:t>is the force on particle </a:t>
            </a:r>
            <a:r>
              <a:rPr lang="en-US" i="1" dirty="0" err="1"/>
              <a:t>i</a:t>
            </a:r>
            <a:r>
              <a:rPr lang="en-US" i="1" dirty="0"/>
              <a:t> </a:t>
            </a:r>
            <a:r>
              <a:rPr lang="en-US" dirty="0"/>
              <a:t>due to particle </a:t>
            </a:r>
            <a:r>
              <a:rPr lang="en-US" i="1" dirty="0"/>
              <a:t>j</a:t>
            </a:r>
            <a:r>
              <a:rPr lang="en-US" dirty="0"/>
              <a:t>. </a:t>
            </a:r>
          </a:p>
          <a:p>
            <a:r>
              <a:rPr lang="en-US" dirty="0"/>
              <a:t>The second term is related to the virial and represents the correction to the ideal gas equation of state due to the interactions between the particles. </a:t>
            </a:r>
          </a:p>
          <a:p>
            <a:pPr lvl="1"/>
            <a:r>
              <a:rPr lang="en-US" dirty="0"/>
              <a:t>(In two and one dimensions, we replace </a:t>
            </a:r>
            <a:r>
              <a:rPr lang="en-US" i="1" dirty="0"/>
              <a:t>V </a:t>
            </a:r>
            <a:r>
              <a:rPr lang="en-US" dirty="0"/>
              <a:t>by the area and length, respectively.)</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705" t="43056" r="36415" b="49007"/>
          <a:stretch/>
        </p:blipFill>
        <p:spPr bwMode="auto">
          <a:xfrm>
            <a:off x="1835696" y="476672"/>
            <a:ext cx="5011762"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17712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The mean pressure, </a:t>
            </a:r>
            <a:r>
              <a:rPr lang="en-US" i="1" dirty="0"/>
              <a:t>P </a:t>
            </a:r>
            <a:r>
              <a:rPr lang="en-US" dirty="0"/>
              <a:t>= </a:t>
            </a:r>
            <a:r>
              <a:rPr lang="en-US" i="1" dirty="0"/>
              <a:t>P</a:t>
            </a:r>
            <a:r>
              <a:rPr lang="en-US" dirty="0"/>
              <a:t>(</a:t>
            </a:r>
            <a:r>
              <a:rPr lang="en-US" i="1" dirty="0"/>
              <a:t>t</a:t>
            </a:r>
            <a:r>
              <a:rPr lang="en-US" dirty="0"/>
              <a:t>), is found by computing the time average of the right-hand side of the above equation. </a:t>
            </a:r>
          </a:p>
          <a:p>
            <a:r>
              <a:rPr lang="en-US" dirty="0"/>
              <a:t>The computed quantity is not </a:t>
            </a:r>
            <a:r>
              <a:rPr lang="en-US" i="1" dirty="0"/>
              <a:t>P</a:t>
            </a:r>
            <a:r>
              <a:rPr lang="en-US" dirty="0"/>
              <a:t>, but the ratio</a:t>
            </a:r>
          </a:p>
        </p:txBody>
      </p:sp>
      <p:pic>
        <p:nvPicPr>
          <p:cNvPr id="1945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598" t="20040" r="38088" b="71154"/>
          <a:stretch/>
        </p:blipFill>
        <p:spPr bwMode="auto">
          <a:xfrm>
            <a:off x="899592" y="4149080"/>
            <a:ext cx="7798695"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59369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149" name="Shape 14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The mean pressure, </a:t>
            </a:r>
            <a:r>
              <a:rPr lang="en-US" sz="3200" b="0" i="1" u="none" strike="noStrike" cap="none" dirty="0">
                <a:solidFill>
                  <a:schemeClr val="dk1"/>
                </a:solidFill>
                <a:latin typeface="Calibri"/>
                <a:ea typeface="Calibri"/>
                <a:cs typeface="Calibri"/>
                <a:sym typeface="Calibri"/>
              </a:rPr>
              <a:t>P </a:t>
            </a:r>
            <a:r>
              <a:rPr lang="en-US" sz="3200" b="0" i="0" u="none" strike="noStrike" cap="none" dirty="0">
                <a:solidFill>
                  <a:schemeClr val="dk1"/>
                </a:solidFill>
                <a:latin typeface="Calibri"/>
                <a:ea typeface="Calibri"/>
                <a:cs typeface="Calibri"/>
                <a:sym typeface="Calibri"/>
              </a:rPr>
              <a:t>= </a:t>
            </a:r>
            <a:r>
              <a:rPr lang="en-US" sz="3200" b="0" i="1" u="none" strike="noStrike" cap="none" dirty="0">
                <a:solidFill>
                  <a:schemeClr val="dk1"/>
                </a:solidFill>
                <a:latin typeface="Calibri"/>
                <a:ea typeface="Calibri"/>
                <a:cs typeface="Calibri"/>
                <a:sym typeface="Calibri"/>
              </a:rPr>
              <a:t>P</a:t>
            </a:r>
            <a:r>
              <a:rPr lang="en-US" sz="3200" b="0" i="0" u="none" strike="noStrike" cap="none" dirty="0">
                <a:solidFill>
                  <a:schemeClr val="dk1"/>
                </a:solidFill>
                <a:latin typeface="Calibri"/>
                <a:ea typeface="Calibri"/>
                <a:cs typeface="Calibri"/>
                <a:sym typeface="Calibri"/>
              </a:rPr>
              <a:t>(</a:t>
            </a:r>
            <a:r>
              <a:rPr lang="en-US" sz="3200" b="0" i="1" u="none" strike="noStrike" cap="none" dirty="0">
                <a:solidFill>
                  <a:schemeClr val="dk1"/>
                </a:solidFill>
                <a:latin typeface="Calibri"/>
                <a:ea typeface="Calibri"/>
                <a:cs typeface="Calibri"/>
                <a:sym typeface="Calibri"/>
              </a:rPr>
              <a:t>t</a:t>
            </a:r>
            <a:r>
              <a:rPr lang="en-US" sz="3200" b="0" i="0" u="none" strike="noStrike" cap="none" dirty="0">
                <a:solidFill>
                  <a:schemeClr val="dk1"/>
                </a:solidFill>
                <a:latin typeface="Calibri"/>
                <a:ea typeface="Calibri"/>
                <a:cs typeface="Calibri"/>
                <a:sym typeface="Calibri"/>
              </a:rPr>
              <a:t>), is found by computing the time average of the right-hand side of the above equation. </a:t>
            </a:r>
            <a:endParaRPr dirty="0"/>
          </a:p>
          <a:p>
            <a:pPr marL="342900" marR="0" lvl="0" indent="-342900" algn="l" rtl="0">
              <a:spcBef>
                <a:spcPts val="64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The computed quantity is not </a:t>
            </a:r>
            <a:r>
              <a:rPr lang="en-US" sz="3200" b="0" i="1" u="none" strike="noStrike" cap="none" dirty="0">
                <a:solidFill>
                  <a:schemeClr val="dk1"/>
                </a:solidFill>
                <a:latin typeface="Calibri"/>
                <a:ea typeface="Calibri"/>
                <a:cs typeface="Calibri"/>
                <a:sym typeface="Calibri"/>
              </a:rPr>
              <a:t>P</a:t>
            </a:r>
            <a:r>
              <a:rPr lang="en-US" sz="3200" b="0" i="0" u="none" strike="noStrike" cap="none" dirty="0">
                <a:solidFill>
                  <a:schemeClr val="dk1"/>
                </a:solidFill>
                <a:latin typeface="Calibri"/>
                <a:ea typeface="Calibri"/>
                <a:cs typeface="Calibri"/>
                <a:sym typeface="Calibri"/>
              </a:rPr>
              <a:t>, but the ratio</a:t>
            </a:r>
            <a:endParaRPr dirty="0"/>
          </a:p>
        </p:txBody>
      </p:sp>
      <p:pic>
        <p:nvPicPr>
          <p:cNvPr id="150" name="Shape 150"/>
          <p:cNvPicPr preferRelativeResize="0"/>
          <p:nvPr/>
        </p:nvPicPr>
        <p:blipFill rotWithShape="1">
          <a:blip r:embed="rId3">
            <a:alphaModFix/>
          </a:blip>
          <a:srcRect l="38598" t="20040" r="38088" b="71153"/>
          <a:stretch/>
        </p:blipFill>
        <p:spPr>
          <a:xfrm>
            <a:off x="899592" y="4149080"/>
            <a:ext cx="7798695" cy="165618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156" name="Shape 15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The relation of information </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at the microscopic level to macroscopic quantities </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such as: the temperature and pressure </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 one of the fundamental results of statistical mechanics.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In brief, molecular dynamics </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allows us to compute various time averages of the trajectory </a:t>
            </a:r>
            <a:endParaRPr/>
          </a:p>
          <a:p>
            <a:pPr marL="1143000" marR="0" lvl="2" indent="-228600" algn="l" rtl="0">
              <a:spcBef>
                <a:spcPts val="48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in phase space over finite time intervals.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For a system of </a:t>
            </a:r>
            <a:r>
              <a:rPr lang="en-US" i="1" dirty="0"/>
              <a:t>N </a:t>
            </a:r>
            <a:r>
              <a:rPr lang="en-US" dirty="0"/>
              <a:t>particles, there are a total of </a:t>
            </a:r>
            <a:r>
              <a:rPr lang="en-US" i="1" dirty="0"/>
              <a:t>N</a:t>
            </a:r>
            <a:r>
              <a:rPr lang="en-US" dirty="0"/>
              <a:t>(</a:t>
            </a:r>
            <a:r>
              <a:rPr lang="en-US" i="1" dirty="0"/>
              <a:t>N −</a:t>
            </a:r>
            <a:r>
              <a:rPr lang="en-US" dirty="0"/>
              <a:t>1)</a:t>
            </a:r>
            <a:r>
              <a:rPr lang="en-US" i="1" dirty="0"/>
              <a:t>/</a:t>
            </a:r>
            <a:r>
              <a:rPr lang="en-US" dirty="0"/>
              <a:t>2 possible interactions. </a:t>
            </a:r>
          </a:p>
          <a:p>
            <a:r>
              <a:rPr lang="en-US" dirty="0"/>
              <a:t>Because of the short range nature of the Lennard-Jones potential, we could truncate the force at </a:t>
            </a:r>
            <a:r>
              <a:rPr lang="en-US" i="1" dirty="0"/>
              <a:t>r </a:t>
            </a:r>
            <a:r>
              <a:rPr lang="en-US" dirty="0"/>
              <a:t>= </a:t>
            </a:r>
            <a:r>
              <a:rPr lang="en-US" i="1" dirty="0" err="1"/>
              <a:t>rc</a:t>
            </a:r>
            <a:r>
              <a:rPr lang="en-US" i="1" dirty="0"/>
              <a:t> </a:t>
            </a:r>
            <a:r>
              <a:rPr lang="en-US" dirty="0"/>
              <a:t>and ignore the forces from particles whose separation is greater than </a:t>
            </a:r>
            <a:r>
              <a:rPr lang="en-US" i="1" dirty="0" err="1"/>
              <a:t>rc</a:t>
            </a:r>
            <a:r>
              <a:rPr lang="en-US" dirty="0"/>
              <a:t>.</a:t>
            </a:r>
          </a:p>
          <a:p>
            <a:r>
              <a:rPr lang="en-US" dirty="0"/>
              <a:t>However, for </a:t>
            </a:r>
            <a:r>
              <a:rPr lang="en-US" i="1" dirty="0"/>
              <a:t>N </a:t>
            </a:r>
            <a:r>
              <a:rPr lang="en-US" dirty="0"/>
              <a:t>&lt; 400, it is easier to include all possible interactions, no matter how small.</a:t>
            </a:r>
          </a:p>
        </p:txBody>
      </p:sp>
    </p:spTree>
    <p:extLst>
      <p:ext uri="{BB962C8B-B14F-4D97-AF65-F5344CB8AC3E}">
        <p14:creationId xmlns:p14="http://schemas.microsoft.com/office/powerpoint/2010/main" val="27896756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162" name="Shape 16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One practical question: </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whether our time intervals are sufficiently long to allow the system to explore phase space and yield meaningful averages?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Calculations in statistical mechanics are done by replacing time averages by </a:t>
            </a:r>
            <a:r>
              <a:rPr lang="en-US" sz="3200" b="0" i="1" u="none" strike="noStrike" cap="none">
                <a:solidFill>
                  <a:schemeClr val="dk1"/>
                </a:solidFill>
                <a:latin typeface="Calibri"/>
                <a:ea typeface="Calibri"/>
                <a:cs typeface="Calibri"/>
                <a:sym typeface="Calibri"/>
              </a:rPr>
              <a:t>ensemble </a:t>
            </a:r>
            <a:r>
              <a:rPr lang="en-US" sz="3200" b="0" i="0" u="none" strike="noStrike" cap="none">
                <a:solidFill>
                  <a:schemeClr val="dk1"/>
                </a:solidFill>
                <a:latin typeface="Calibri"/>
                <a:ea typeface="Calibri"/>
                <a:cs typeface="Calibri"/>
                <a:sym typeface="Calibri"/>
              </a:rPr>
              <a:t>averages over all possible configurations.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168" name="Shape 16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The </a:t>
            </a:r>
            <a:r>
              <a:rPr lang="en-US" sz="3200" b="0" i="1" u="none" strike="noStrike" cap="none">
                <a:solidFill>
                  <a:schemeClr val="dk1"/>
                </a:solidFill>
                <a:latin typeface="Calibri"/>
                <a:ea typeface="Calibri"/>
                <a:cs typeface="Calibri"/>
                <a:sym typeface="Calibri"/>
              </a:rPr>
              <a:t>quasi-ergodic </a:t>
            </a:r>
            <a:r>
              <a:rPr lang="en-US" sz="3200" b="0" i="0" u="none" strike="noStrike" cap="none">
                <a:solidFill>
                  <a:schemeClr val="dk1"/>
                </a:solidFill>
                <a:latin typeface="Calibri"/>
                <a:ea typeface="Calibri"/>
                <a:cs typeface="Calibri"/>
                <a:sym typeface="Calibri"/>
              </a:rPr>
              <a:t>hypothesis asserts that these two types of averages give equivalent results if the same quantities are held fixed.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In statistical mechanics, the ensemble of systems at fixed </a:t>
            </a:r>
            <a:r>
              <a:rPr lang="en-US" sz="3200" b="0" i="1" u="none" strike="noStrike" cap="none">
                <a:solidFill>
                  <a:schemeClr val="dk1"/>
                </a:solidFill>
                <a:latin typeface="Calibri"/>
                <a:ea typeface="Calibri"/>
                <a:cs typeface="Calibri"/>
                <a:sym typeface="Calibri"/>
              </a:rPr>
              <a:t>E, V </a:t>
            </a:r>
            <a:r>
              <a:rPr lang="en-US" sz="3200" b="0" i="0" u="none" strike="noStrike" cap="none">
                <a:solidFill>
                  <a:schemeClr val="dk1"/>
                </a:solidFill>
                <a:latin typeface="Calibri"/>
                <a:ea typeface="Calibri"/>
                <a:cs typeface="Calibri"/>
                <a:sym typeface="Calibri"/>
              </a:rPr>
              <a:t>, and </a:t>
            </a:r>
            <a:r>
              <a:rPr lang="en-US" sz="3200" b="0" i="1" u="none" strike="noStrike" cap="none">
                <a:solidFill>
                  <a:schemeClr val="dk1"/>
                </a:solidFill>
                <a:latin typeface="Calibri"/>
                <a:ea typeface="Calibri"/>
                <a:cs typeface="Calibri"/>
                <a:sym typeface="Calibri"/>
              </a:rPr>
              <a:t>N </a:t>
            </a:r>
            <a:r>
              <a:rPr lang="en-US" sz="3200" b="0" i="0" u="none" strike="noStrike" cap="none">
                <a:solidFill>
                  <a:schemeClr val="dk1"/>
                </a:solidFill>
                <a:latin typeface="Calibri"/>
                <a:ea typeface="Calibri"/>
                <a:cs typeface="Calibri"/>
                <a:sym typeface="Calibri"/>
              </a:rPr>
              <a:t>is called the microcanonical ensemble.</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174" name="Shape 17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Averages in this ensemble correspond to the time averages</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 that we use in molecular dynamics</a:t>
            </a:r>
            <a:endParaRPr/>
          </a:p>
          <a:p>
            <a:pPr marL="1143000" marR="0" lvl="2" indent="-228600" algn="l" rtl="0">
              <a:spcBef>
                <a:spcPts val="48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 at fixed </a:t>
            </a:r>
            <a:r>
              <a:rPr lang="en-US" sz="2400" b="0" i="1" u="none" strike="noStrike" cap="none">
                <a:solidFill>
                  <a:schemeClr val="dk1"/>
                </a:solidFill>
                <a:latin typeface="Calibri"/>
                <a:ea typeface="Calibri"/>
                <a:cs typeface="Calibri"/>
                <a:sym typeface="Calibri"/>
              </a:rPr>
              <a:t>E</a:t>
            </a:r>
            <a:r>
              <a:rPr lang="en-US" sz="2400" b="0" i="0" u="none" strike="noStrike" cap="none">
                <a:solidFill>
                  <a:schemeClr val="dk1"/>
                </a:solidFill>
                <a:latin typeface="Calibri"/>
                <a:ea typeface="Calibri"/>
                <a:cs typeface="Calibri"/>
                <a:sym typeface="Calibri"/>
              </a:rPr>
              <a:t>, </a:t>
            </a:r>
            <a:r>
              <a:rPr lang="en-US" sz="2400" b="0" i="1" u="none" strike="noStrike" cap="none">
                <a:solidFill>
                  <a:schemeClr val="dk1"/>
                </a:solidFill>
                <a:latin typeface="Calibri"/>
                <a:ea typeface="Calibri"/>
                <a:cs typeface="Calibri"/>
                <a:sym typeface="Calibri"/>
              </a:rPr>
              <a:t>V </a:t>
            </a:r>
            <a:r>
              <a:rPr lang="en-US" sz="2400" b="0" i="0" u="none" strike="noStrike" cap="none">
                <a:solidFill>
                  <a:schemeClr val="dk1"/>
                </a:solidFill>
                <a:latin typeface="Calibri"/>
                <a:ea typeface="Calibri"/>
                <a:cs typeface="Calibri"/>
                <a:sym typeface="Calibri"/>
              </a:rPr>
              <a:t>and </a:t>
            </a:r>
            <a:r>
              <a:rPr lang="en-US" sz="2400" b="0" i="1" u="none" strike="noStrike" cap="none">
                <a:solidFill>
                  <a:schemeClr val="dk1"/>
                </a:solidFill>
                <a:latin typeface="Calibri"/>
                <a:ea typeface="Calibri"/>
                <a:cs typeface="Calibri"/>
                <a:sym typeface="Calibri"/>
              </a:rPr>
              <a:t>N</a:t>
            </a:r>
            <a:r>
              <a:rPr lang="en-US" sz="2400" b="0" i="0" u="none" strike="noStrike" cap="none">
                <a:solidFill>
                  <a:schemeClr val="dk1"/>
                </a:solidFill>
                <a:latin typeface="Calibri"/>
                <a:ea typeface="Calibri"/>
                <a:cs typeface="Calibri"/>
                <a:sym typeface="Calibri"/>
              </a:rPr>
              <a:t>.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(Molecular dynamics also imposes an additional, but unimportant, constraint on the center of mass motion.)</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180" name="Shape 18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Another useful thermal quantity is the </a:t>
            </a:r>
            <a:r>
              <a:rPr lang="en-US" sz="3200" b="0" i="1" u="none" strike="noStrike" cap="none">
                <a:solidFill>
                  <a:schemeClr val="dk1"/>
                </a:solidFill>
                <a:latin typeface="Calibri"/>
                <a:ea typeface="Calibri"/>
                <a:cs typeface="Calibri"/>
                <a:sym typeface="Calibri"/>
              </a:rPr>
              <a:t>heat capacity </a:t>
            </a:r>
            <a:r>
              <a:rPr lang="en-US" sz="3200" b="0" i="0" u="none" strike="noStrike" cap="none">
                <a:solidFill>
                  <a:schemeClr val="dk1"/>
                </a:solidFill>
                <a:latin typeface="Calibri"/>
                <a:ea typeface="Calibri"/>
                <a:cs typeface="Calibri"/>
                <a:sym typeface="Calibri"/>
              </a:rPr>
              <a:t>at constant volume, </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defined by the relation </a:t>
            </a:r>
            <a:r>
              <a:rPr lang="en-US" sz="2800" b="0" i="1" u="none" strike="noStrike" cap="none">
                <a:solidFill>
                  <a:schemeClr val="dk1"/>
                </a:solidFill>
                <a:latin typeface="Calibri"/>
                <a:ea typeface="Calibri"/>
                <a:cs typeface="Calibri"/>
                <a:sym typeface="Calibri"/>
              </a:rPr>
              <a:t>C</a:t>
            </a:r>
            <a:r>
              <a:rPr lang="en-US" sz="2800" b="0" i="1" u="none" strike="noStrike" cap="none" baseline="-25000">
                <a:solidFill>
                  <a:schemeClr val="dk1"/>
                </a:solidFill>
                <a:latin typeface="Calibri"/>
                <a:ea typeface="Calibri"/>
                <a:cs typeface="Calibri"/>
                <a:sym typeface="Calibri"/>
              </a:rPr>
              <a:t>V</a:t>
            </a:r>
            <a:r>
              <a:rPr lang="en-US" sz="2800" b="0" i="1" u="none" strike="noStrike" cap="none">
                <a:solidFill>
                  <a:schemeClr val="dk1"/>
                </a:solidFill>
                <a:latin typeface="Calibri"/>
                <a:ea typeface="Calibri"/>
                <a:cs typeface="Calibri"/>
                <a:sym typeface="Calibri"/>
              </a:rPr>
              <a:t> </a:t>
            </a:r>
            <a:r>
              <a:rPr lang="en-US" sz="2800" b="0" i="0" u="none" strike="noStrike" cap="none">
                <a:solidFill>
                  <a:schemeClr val="dk1"/>
                </a:solidFill>
                <a:latin typeface="Calibri"/>
                <a:ea typeface="Calibri"/>
                <a:cs typeface="Calibri"/>
                <a:sym typeface="Calibri"/>
              </a:rPr>
              <a:t>= (</a:t>
            </a:r>
            <a:r>
              <a:rPr lang="en-US" sz="2800" b="0" i="1" u="none" strike="noStrike" cap="none">
                <a:solidFill>
                  <a:schemeClr val="dk1"/>
                </a:solidFill>
                <a:latin typeface="Calibri"/>
                <a:ea typeface="Calibri"/>
                <a:cs typeface="Calibri"/>
                <a:sym typeface="Calibri"/>
              </a:rPr>
              <a:t>∂E/∂T</a:t>
            </a:r>
            <a:r>
              <a:rPr lang="en-US" sz="2800" b="0" i="0" u="none" strike="noStrike" cap="none">
                <a:solidFill>
                  <a:schemeClr val="dk1"/>
                </a:solidFill>
                <a:latin typeface="Calibri"/>
                <a:ea typeface="Calibri"/>
                <a:cs typeface="Calibri"/>
                <a:sym typeface="Calibri"/>
              </a:rPr>
              <a:t>)</a:t>
            </a:r>
            <a:r>
              <a:rPr lang="en-US" sz="2800" b="0" i="1" u="none" strike="noStrike" cap="none" baseline="-25000">
                <a:solidFill>
                  <a:schemeClr val="dk1"/>
                </a:solidFill>
                <a:latin typeface="Calibri"/>
                <a:ea typeface="Calibri"/>
                <a:cs typeface="Calibri"/>
                <a:sym typeface="Calibri"/>
              </a:rPr>
              <a:t>V</a:t>
            </a:r>
            <a:r>
              <a:rPr lang="en-US" sz="2800" b="0" i="1" u="none" strike="noStrike" cap="none">
                <a:solidFill>
                  <a:schemeClr val="dk1"/>
                </a:solidFill>
                <a:latin typeface="Calibri"/>
                <a:ea typeface="Calibri"/>
                <a:cs typeface="Calibri"/>
                <a:sym typeface="Calibri"/>
              </a:rPr>
              <a:t> </a:t>
            </a:r>
            <a:r>
              <a:rPr lang="en-US" sz="2800" b="0" i="0" u="none" strike="noStrike" cap="none">
                <a:solidFill>
                  <a:schemeClr val="dk1"/>
                </a:solidFill>
                <a:latin typeface="Calibri"/>
                <a:ea typeface="Calibri"/>
                <a:cs typeface="Calibri"/>
                <a:sym typeface="Calibri"/>
              </a:rPr>
              <a:t>. </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(The subscript </a:t>
            </a:r>
            <a:r>
              <a:rPr lang="en-US" sz="2800" b="0" i="1" u="none" strike="noStrike" cap="none">
                <a:solidFill>
                  <a:schemeClr val="dk1"/>
                </a:solidFill>
                <a:latin typeface="Calibri"/>
                <a:ea typeface="Calibri"/>
                <a:cs typeface="Calibri"/>
                <a:sym typeface="Calibri"/>
              </a:rPr>
              <a:t>V </a:t>
            </a:r>
            <a:r>
              <a:rPr lang="en-US" sz="2800" b="0" i="0" u="none" strike="noStrike" cap="none">
                <a:solidFill>
                  <a:schemeClr val="dk1"/>
                </a:solidFill>
                <a:latin typeface="Calibri"/>
                <a:ea typeface="Calibri"/>
                <a:cs typeface="Calibri"/>
                <a:sym typeface="Calibri"/>
              </a:rPr>
              <a:t>denotes that the partial derivative is taken with the volume held fixed.) </a:t>
            </a:r>
            <a:endParaRPr/>
          </a:p>
          <a:p>
            <a:pPr marL="742950" marR="0" lvl="1" indent="-285750" algn="l" rtl="0">
              <a:spcBef>
                <a:spcPts val="560"/>
              </a:spcBef>
              <a:spcAft>
                <a:spcPts val="0"/>
              </a:spcAft>
              <a:buClr>
                <a:schemeClr val="dk1"/>
              </a:buClr>
              <a:buSzPts val="2800"/>
              <a:buFont typeface="Arial"/>
              <a:buChar char="–"/>
            </a:pPr>
            <a:r>
              <a:rPr lang="en-US" sz="2800" b="0" i="1" u="none" strike="noStrike" cap="none">
                <a:solidFill>
                  <a:schemeClr val="dk1"/>
                </a:solidFill>
                <a:latin typeface="Calibri"/>
                <a:ea typeface="Calibri"/>
                <a:cs typeface="Calibri"/>
                <a:sym typeface="Calibri"/>
              </a:rPr>
              <a:t>C</a:t>
            </a:r>
            <a:r>
              <a:rPr lang="en-US" sz="2800" b="0" i="1" u="none" strike="noStrike" cap="none" baseline="-25000">
                <a:solidFill>
                  <a:schemeClr val="dk1"/>
                </a:solidFill>
                <a:latin typeface="Calibri"/>
                <a:ea typeface="Calibri"/>
                <a:cs typeface="Calibri"/>
                <a:sym typeface="Calibri"/>
              </a:rPr>
              <a:t>V</a:t>
            </a:r>
            <a:r>
              <a:rPr lang="en-US" sz="2800" b="0" i="1" u="none" strike="noStrike" cap="none">
                <a:solidFill>
                  <a:schemeClr val="dk1"/>
                </a:solidFill>
                <a:latin typeface="Calibri"/>
                <a:ea typeface="Calibri"/>
                <a:cs typeface="Calibri"/>
                <a:sym typeface="Calibri"/>
              </a:rPr>
              <a:t> </a:t>
            </a:r>
            <a:r>
              <a:rPr lang="en-US" sz="2800" b="0" i="0" u="none" strike="noStrike" cap="none">
                <a:solidFill>
                  <a:schemeClr val="dk1"/>
                </a:solidFill>
                <a:latin typeface="Calibri"/>
                <a:ea typeface="Calibri"/>
                <a:cs typeface="Calibri"/>
                <a:sym typeface="Calibri"/>
              </a:rPr>
              <a:t>: an example of a linear response function</a:t>
            </a:r>
            <a:endParaRPr/>
          </a:p>
          <a:p>
            <a:pPr marL="1143000" marR="0" lvl="2" indent="-228600" algn="l" rtl="0">
              <a:spcBef>
                <a:spcPts val="48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the response of the temperature to a change in the energy of the system.</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186" name="Shape 18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One way to obtain </a:t>
            </a:r>
            <a:r>
              <a:rPr lang="en-US" sz="3200" b="0" i="1" u="none" strike="noStrike" cap="none">
                <a:solidFill>
                  <a:schemeClr val="dk1"/>
                </a:solidFill>
                <a:latin typeface="Calibri"/>
                <a:ea typeface="Calibri"/>
                <a:cs typeface="Calibri"/>
                <a:sym typeface="Calibri"/>
              </a:rPr>
              <a:t>C</a:t>
            </a:r>
            <a:r>
              <a:rPr lang="en-US" sz="3200" b="0" i="1" u="none" strike="noStrike" cap="none" baseline="-25000">
                <a:solidFill>
                  <a:schemeClr val="dk1"/>
                </a:solidFill>
                <a:latin typeface="Calibri"/>
                <a:ea typeface="Calibri"/>
                <a:cs typeface="Calibri"/>
                <a:sym typeface="Calibri"/>
              </a:rPr>
              <a:t>V</a:t>
            </a:r>
            <a:r>
              <a:rPr lang="en-US" sz="3200" b="0" i="1" u="none" strike="noStrike" cap="none">
                <a:solidFill>
                  <a:schemeClr val="dk1"/>
                </a:solidFill>
                <a:latin typeface="Calibri"/>
                <a:ea typeface="Calibri"/>
                <a:cs typeface="Calibri"/>
                <a:sym typeface="Calibri"/>
              </a:rPr>
              <a:t> </a:t>
            </a:r>
            <a:r>
              <a:rPr lang="en-US" sz="3200" b="0" i="0" u="none" strike="noStrike" cap="none">
                <a:solidFill>
                  <a:schemeClr val="dk1"/>
                </a:solidFill>
                <a:latin typeface="Calibri"/>
                <a:ea typeface="Calibri"/>
                <a:cs typeface="Calibri"/>
                <a:sym typeface="Calibri"/>
              </a:rPr>
              <a:t>is to determine </a:t>
            </a:r>
            <a:r>
              <a:rPr lang="en-US" sz="3200" b="0" i="1" u="none" strike="noStrike" cap="none">
                <a:solidFill>
                  <a:schemeClr val="dk1"/>
                </a:solidFill>
                <a:latin typeface="Calibri"/>
                <a:ea typeface="Calibri"/>
                <a:cs typeface="Calibri"/>
                <a:sym typeface="Calibri"/>
              </a:rPr>
              <a:t>T</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E</a:t>
            </a:r>
            <a:r>
              <a:rPr lang="en-US" sz="3200" b="0" i="0" u="none" strike="noStrike" cap="none">
                <a:solidFill>
                  <a:schemeClr val="dk1"/>
                </a:solidFill>
                <a:latin typeface="Calibri"/>
                <a:ea typeface="Calibri"/>
                <a:cs typeface="Calibri"/>
                <a:sym typeface="Calibri"/>
              </a:rPr>
              <a:t>),</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the temperature as a function of </a:t>
            </a:r>
            <a:r>
              <a:rPr lang="en-US" sz="2800" b="0" i="1" u="none" strike="noStrike" cap="none">
                <a:solidFill>
                  <a:schemeClr val="dk1"/>
                </a:solidFill>
                <a:latin typeface="Calibri"/>
                <a:ea typeface="Calibri"/>
                <a:cs typeface="Calibri"/>
                <a:sym typeface="Calibri"/>
              </a:rPr>
              <a:t>E</a:t>
            </a:r>
            <a:r>
              <a:rPr lang="en-US" sz="2800" b="0" i="0" u="none" strike="noStrike" cap="none">
                <a:solidFill>
                  <a:schemeClr val="dk1"/>
                </a:solidFill>
                <a:latin typeface="Calibri"/>
                <a:ea typeface="Calibri"/>
                <a:cs typeface="Calibri"/>
                <a:sym typeface="Calibri"/>
              </a:rPr>
              <a:t>. </a:t>
            </a:r>
            <a:endParaRPr/>
          </a:p>
          <a:p>
            <a:pPr marL="1143000" marR="0" lvl="2" indent="-228600" algn="l" rtl="0">
              <a:spcBef>
                <a:spcPts val="48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(Remember that a molecular dynamics simulation yields </a:t>
            </a:r>
            <a:r>
              <a:rPr lang="en-US" sz="2400" b="0" i="1" u="none" strike="noStrike" cap="none">
                <a:solidFill>
                  <a:schemeClr val="dk1"/>
                </a:solidFill>
                <a:latin typeface="Calibri"/>
                <a:ea typeface="Calibri"/>
                <a:cs typeface="Calibri"/>
                <a:sym typeface="Calibri"/>
              </a:rPr>
              <a:t>T </a:t>
            </a:r>
            <a:r>
              <a:rPr lang="en-US" sz="2400" b="0" i="0" u="none" strike="noStrike" cap="none">
                <a:solidFill>
                  <a:schemeClr val="dk1"/>
                </a:solidFill>
                <a:latin typeface="Calibri"/>
                <a:ea typeface="Calibri"/>
                <a:cs typeface="Calibri"/>
                <a:sym typeface="Calibri"/>
              </a:rPr>
              <a:t>as a function of </a:t>
            </a:r>
            <a:r>
              <a:rPr lang="en-US" sz="2400" b="0" i="1" u="none" strike="noStrike" cap="none">
                <a:solidFill>
                  <a:schemeClr val="dk1"/>
                </a:solidFill>
                <a:latin typeface="Calibri"/>
                <a:ea typeface="Calibri"/>
                <a:cs typeface="Calibri"/>
                <a:sym typeface="Calibri"/>
              </a:rPr>
              <a:t>E</a:t>
            </a:r>
            <a:r>
              <a:rPr lang="en-US" sz="2400" b="0" i="0" u="none" strike="noStrike" cap="none">
                <a:solidFill>
                  <a:schemeClr val="dk1"/>
                </a:solidFill>
                <a:latin typeface="Calibri"/>
                <a:ea typeface="Calibri"/>
                <a:cs typeface="Calibri"/>
                <a:sym typeface="Calibri"/>
              </a:rPr>
              <a:t>.) </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The heat capacity is given approximately by Δ</a:t>
            </a:r>
            <a:r>
              <a:rPr lang="en-US" sz="2800" b="0" i="1" u="none" strike="noStrike" cap="none">
                <a:solidFill>
                  <a:schemeClr val="dk1"/>
                </a:solidFill>
                <a:latin typeface="Calibri"/>
                <a:ea typeface="Calibri"/>
                <a:cs typeface="Calibri"/>
                <a:sym typeface="Calibri"/>
              </a:rPr>
              <a:t>E/</a:t>
            </a:r>
            <a:r>
              <a:rPr lang="en-US" sz="2800" b="0" i="0" u="none" strike="noStrike" cap="none">
                <a:solidFill>
                  <a:schemeClr val="dk1"/>
                </a:solidFill>
                <a:latin typeface="Calibri"/>
                <a:ea typeface="Calibri"/>
                <a:cs typeface="Calibri"/>
                <a:sym typeface="Calibri"/>
              </a:rPr>
              <a:t>Δ</a:t>
            </a:r>
            <a:r>
              <a:rPr lang="en-US" sz="2800" b="0" i="1" u="none" strike="noStrike" cap="none">
                <a:solidFill>
                  <a:schemeClr val="dk1"/>
                </a:solidFill>
                <a:latin typeface="Calibri"/>
                <a:ea typeface="Calibri"/>
                <a:cs typeface="Calibri"/>
                <a:sym typeface="Calibri"/>
              </a:rPr>
              <a:t>T </a:t>
            </a:r>
            <a:r>
              <a:rPr lang="en-US" sz="2800" b="0" i="0" u="none" strike="noStrike" cap="none">
                <a:solidFill>
                  <a:schemeClr val="dk1"/>
                </a:solidFill>
                <a:latin typeface="Calibri"/>
                <a:ea typeface="Calibri"/>
                <a:cs typeface="Calibri"/>
                <a:sym typeface="Calibri"/>
              </a:rPr>
              <a:t>for two runs that have slightly different temperatures. </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This method is straightforward, but requires that simulations at different energies be done.</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192" name="Shape 192"/>
          <p:cNvSpPr txBox="1">
            <a:spLocks noGrp="1"/>
          </p:cNvSpPr>
          <p:nvPr>
            <p:ph type="body" idx="1"/>
          </p:nvPr>
        </p:nvSpPr>
        <p:spPr>
          <a:xfrm>
            <a:off x="395536" y="1124744"/>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960"/>
              <a:buFont typeface="Arial"/>
              <a:buChar char="•"/>
            </a:pPr>
            <a:r>
              <a:rPr lang="en-US" sz="2960" b="0" i="1" u="none" strike="noStrike" cap="none">
                <a:solidFill>
                  <a:schemeClr val="dk1"/>
                </a:solidFill>
                <a:latin typeface="Calibri"/>
                <a:ea typeface="Calibri"/>
                <a:cs typeface="Calibri"/>
                <a:sym typeface="Calibri"/>
              </a:rPr>
              <a:t>C</a:t>
            </a:r>
            <a:r>
              <a:rPr lang="en-US" sz="2960" b="0" i="1" u="none" strike="noStrike" cap="none" baseline="-25000">
                <a:solidFill>
                  <a:schemeClr val="dk1"/>
                </a:solidFill>
                <a:latin typeface="Calibri"/>
                <a:ea typeface="Calibri"/>
                <a:cs typeface="Calibri"/>
                <a:sym typeface="Calibri"/>
              </a:rPr>
              <a:t>V</a:t>
            </a:r>
            <a:r>
              <a:rPr lang="en-US" sz="2960" b="0" i="1" u="none" strike="noStrike" cap="none">
                <a:solidFill>
                  <a:schemeClr val="dk1"/>
                </a:solidFill>
                <a:latin typeface="Calibri"/>
                <a:ea typeface="Calibri"/>
                <a:cs typeface="Calibri"/>
                <a:sym typeface="Calibri"/>
              </a:rPr>
              <a:t> </a:t>
            </a:r>
            <a:r>
              <a:rPr lang="en-US" sz="2960" b="0" i="0" u="none" strike="noStrike" cap="none">
                <a:solidFill>
                  <a:schemeClr val="dk1"/>
                </a:solidFill>
                <a:latin typeface="Calibri"/>
                <a:ea typeface="Calibri"/>
                <a:cs typeface="Calibri"/>
                <a:sym typeface="Calibri"/>
              </a:rPr>
              <a:t>is related to the fluctuations of the total energy in the canonical ensemble in which </a:t>
            </a:r>
            <a:r>
              <a:rPr lang="en-US" sz="2960" b="0" i="1" u="none" strike="noStrike" cap="none">
                <a:solidFill>
                  <a:schemeClr val="dk1"/>
                </a:solidFill>
                <a:latin typeface="Calibri"/>
                <a:ea typeface="Calibri"/>
                <a:cs typeface="Calibri"/>
                <a:sym typeface="Calibri"/>
              </a:rPr>
              <a:t>T</a:t>
            </a:r>
            <a:r>
              <a:rPr lang="en-US" sz="2960" b="0" i="0" u="none" strike="noStrike" cap="none">
                <a:solidFill>
                  <a:schemeClr val="dk1"/>
                </a:solidFill>
                <a:latin typeface="Calibri"/>
                <a:ea typeface="Calibri"/>
                <a:cs typeface="Calibri"/>
                <a:sym typeface="Calibri"/>
              </a:rPr>
              <a:t>, </a:t>
            </a:r>
            <a:r>
              <a:rPr lang="en-US" sz="2960" b="0" i="1" u="none" strike="noStrike" cap="none">
                <a:solidFill>
                  <a:schemeClr val="dk1"/>
                </a:solidFill>
                <a:latin typeface="Calibri"/>
                <a:ea typeface="Calibri"/>
                <a:cs typeface="Calibri"/>
                <a:sym typeface="Calibri"/>
              </a:rPr>
              <a:t>V </a:t>
            </a:r>
            <a:r>
              <a:rPr lang="en-US" sz="2960" b="0" i="0" u="none" strike="noStrike" cap="none">
                <a:solidFill>
                  <a:schemeClr val="dk1"/>
                </a:solidFill>
                <a:latin typeface="Calibri"/>
                <a:ea typeface="Calibri"/>
                <a:cs typeface="Calibri"/>
                <a:sym typeface="Calibri"/>
              </a:rPr>
              <a:t>, </a:t>
            </a:r>
            <a:r>
              <a:rPr lang="en-US" sz="2960" b="0" i="1" u="none" strike="noStrike" cap="none">
                <a:solidFill>
                  <a:schemeClr val="dk1"/>
                </a:solidFill>
                <a:latin typeface="Calibri"/>
                <a:ea typeface="Calibri"/>
                <a:cs typeface="Calibri"/>
                <a:sym typeface="Calibri"/>
              </a:rPr>
              <a:t>N </a:t>
            </a:r>
            <a:r>
              <a:rPr lang="en-US" sz="2960" b="0" i="0" u="none" strike="noStrike" cap="none">
                <a:solidFill>
                  <a:schemeClr val="dk1"/>
                </a:solidFill>
                <a:latin typeface="Calibri"/>
                <a:ea typeface="Calibri"/>
                <a:cs typeface="Calibri"/>
                <a:sym typeface="Calibri"/>
              </a:rPr>
              <a:t>are held fixed. </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In molecular dynamics simulations </a:t>
            </a:r>
            <a:endParaRPr/>
          </a:p>
          <a:p>
            <a:pPr marL="742950" marR="0" lvl="1" indent="-285750" algn="l" rtl="0">
              <a:lnSpc>
                <a:spcPct val="90000"/>
              </a:lnSpc>
              <a:spcBef>
                <a:spcPts val="518"/>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(supposedly micro canonical ensemble), </a:t>
            </a:r>
            <a:endParaRPr/>
          </a:p>
          <a:p>
            <a:pPr marL="742950" marR="0" lvl="1" indent="-285750" algn="l" rtl="0">
              <a:lnSpc>
                <a:spcPct val="90000"/>
              </a:lnSpc>
              <a:spcBef>
                <a:spcPts val="518"/>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the total energy is fixed, but the kinetic and potential energies can fluctuate. </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Another way of determining </a:t>
            </a:r>
            <a:r>
              <a:rPr lang="en-US" sz="2960" b="0" i="1" u="none" strike="noStrike" cap="none">
                <a:solidFill>
                  <a:schemeClr val="dk1"/>
                </a:solidFill>
                <a:latin typeface="Calibri"/>
                <a:ea typeface="Calibri"/>
                <a:cs typeface="Calibri"/>
                <a:sym typeface="Calibri"/>
              </a:rPr>
              <a:t>C</a:t>
            </a:r>
            <a:r>
              <a:rPr lang="en-US" sz="2960" b="0" i="1" u="none" strike="noStrike" cap="none" baseline="-25000">
                <a:solidFill>
                  <a:schemeClr val="dk1"/>
                </a:solidFill>
                <a:latin typeface="Calibri"/>
                <a:ea typeface="Calibri"/>
                <a:cs typeface="Calibri"/>
                <a:sym typeface="Calibri"/>
              </a:rPr>
              <a:t>V</a:t>
            </a:r>
            <a:r>
              <a:rPr lang="en-US" sz="2960" b="0" i="1" u="none" strike="noStrike" cap="none">
                <a:solidFill>
                  <a:schemeClr val="dk1"/>
                </a:solidFill>
                <a:latin typeface="Calibri"/>
                <a:ea typeface="Calibri"/>
                <a:cs typeface="Calibri"/>
                <a:sym typeface="Calibri"/>
              </a:rPr>
              <a:t> </a:t>
            </a:r>
            <a:r>
              <a:rPr lang="en-US" sz="2960" b="0" i="0" u="none" strike="noStrike" cap="none">
                <a:solidFill>
                  <a:schemeClr val="dk1"/>
                </a:solidFill>
                <a:latin typeface="Calibri"/>
                <a:ea typeface="Calibri"/>
                <a:cs typeface="Calibri"/>
                <a:sym typeface="Calibri"/>
              </a:rPr>
              <a:t>is to relate it to the fluctuations of the kinetic energy. It can be shown that</a:t>
            </a:r>
            <a:endParaRPr/>
          </a:p>
        </p:txBody>
      </p:sp>
      <p:pic>
        <p:nvPicPr>
          <p:cNvPr id="2" name="图片 1">
            <a:extLst>
              <a:ext uri="{FF2B5EF4-FFF2-40B4-BE49-F238E27FC236}">
                <a16:creationId xmlns:a16="http://schemas.microsoft.com/office/drawing/2014/main" id="{6A3B3A46-7F8F-4D25-A1E7-56430E9961D3}"/>
              </a:ext>
            </a:extLst>
          </p:cNvPr>
          <p:cNvPicPr>
            <a:picLocks noChangeAspect="1"/>
          </p:cNvPicPr>
          <p:nvPr/>
        </p:nvPicPr>
        <p:blipFill>
          <a:blip r:embed="rId3"/>
          <a:stretch>
            <a:fillRect/>
          </a:stretch>
        </p:blipFill>
        <p:spPr>
          <a:xfrm>
            <a:off x="2930525" y="4904581"/>
            <a:ext cx="4095750" cy="828675"/>
          </a:xfrm>
          <a:prstGeom prst="rect">
            <a:avLst/>
          </a:prstGeom>
        </p:spPr>
      </p:pic>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6D3E37F2-9805-4566-8C15-C1EFA683488D}"/>
                  </a:ext>
                </a:extLst>
              </p:cNvPr>
              <p:cNvSpPr txBox="1"/>
              <p:nvPr/>
            </p:nvSpPr>
            <p:spPr>
              <a:xfrm>
                <a:off x="3284596" y="5830804"/>
                <a:ext cx="4056880" cy="9095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2400" i="1" smtClean="0">
                              <a:latin typeface="Cambria Math" panose="02040503050406030204" pitchFamily="18" charset="0"/>
                            </a:rPr>
                          </m:ctrlPr>
                        </m:sSubSupPr>
                        <m:e>
                          <m:r>
                            <a:rPr lang="en-US" altLang="zh-CN" sz="2400" b="0" i="1" smtClean="0">
                              <a:latin typeface="Cambria Math" panose="02040503050406030204" pitchFamily="18" charset="0"/>
                            </a:rPr>
                            <m:t>𝑐</m:t>
                          </m:r>
                        </m:e>
                        <m:sub>
                          <m:r>
                            <a:rPr lang="en-US" altLang="zh-CN" sz="2400" b="0" i="1" smtClean="0">
                              <a:latin typeface="Cambria Math" panose="02040503050406030204" pitchFamily="18" charset="0"/>
                            </a:rPr>
                            <m:t>𝑣</m:t>
                          </m:r>
                        </m:sub>
                        <m:sup>
                          <m:r>
                            <a:rPr lang="en-US" altLang="zh-CN" sz="2400" b="0" i="1" smtClean="0">
                              <a:latin typeface="Cambria Math" panose="02040503050406030204" pitchFamily="18" charset="0"/>
                            </a:rPr>
                            <m:t>0</m:t>
                          </m:r>
                        </m:sup>
                      </m:sSubSup>
                      <m:r>
                        <a:rPr lang="en-US" altLang="zh-CN" sz="2400" b="0" i="1" smtClean="0">
                          <a:latin typeface="Cambria Math" panose="02040503050406030204" pitchFamily="18" charset="0"/>
                        </a:rPr>
                        <m:t>=</m:t>
                      </m:r>
                      <m:f>
                        <m:fPr>
                          <m:ctrlPr>
                            <a:rPr lang="en-US" altLang="zh-CN" sz="2400" b="0" i="1" smtClean="0">
                              <a:latin typeface="Cambria Math" panose="02040503050406030204" pitchFamily="18" charset="0"/>
                            </a:rPr>
                          </m:ctrlPr>
                        </m:fPr>
                        <m:num>
                          <m:r>
                            <a:rPr lang="en-US" altLang="zh-CN" sz="2400" b="0" i="1" smtClean="0">
                              <a:latin typeface="Cambria Math" panose="02040503050406030204" pitchFamily="18" charset="0"/>
                            </a:rPr>
                            <m:t>3</m:t>
                          </m:r>
                          <m:r>
                            <a:rPr lang="en-US" altLang="zh-CN" sz="2400" b="0" i="1" smtClean="0">
                              <a:latin typeface="Cambria Math" panose="02040503050406030204" pitchFamily="18" charset="0"/>
                            </a:rPr>
                            <m:t>𝑘</m:t>
                          </m:r>
                        </m:num>
                        <m:den>
                          <m:r>
                            <a:rPr lang="en-US" altLang="zh-CN" sz="2400" b="0" i="1" smtClean="0">
                              <a:latin typeface="Cambria Math" panose="02040503050406030204" pitchFamily="18" charset="0"/>
                            </a:rPr>
                            <m:t>2</m:t>
                          </m:r>
                        </m:den>
                      </m:f>
                      <m:sSup>
                        <m:sSupPr>
                          <m:ctrlPr>
                            <a:rPr lang="en-US" altLang="zh-CN" sz="2400" b="0" i="1" smtClean="0">
                              <a:latin typeface="Cambria Math" panose="02040503050406030204" pitchFamily="18" charset="0"/>
                            </a:rPr>
                          </m:ctrlPr>
                        </m:sSupPr>
                        <m:e>
                          <m:d>
                            <m:dPr>
                              <m:ctrlPr>
                                <a:rPr lang="en-US" altLang="zh-CN" sz="2400" i="1">
                                  <a:latin typeface="Cambria Math" panose="02040503050406030204" pitchFamily="18" charset="0"/>
                                </a:rPr>
                              </m:ctrlPr>
                            </m:dPr>
                            <m:e>
                              <m:r>
                                <a:rPr lang="en-US" altLang="zh-CN" sz="2400" i="1">
                                  <a:latin typeface="Cambria Math" panose="02040503050406030204" pitchFamily="18" charset="0"/>
                                </a:rPr>
                                <m:t>1−</m:t>
                              </m:r>
                              <m:f>
                                <m:fPr>
                                  <m:ctrlPr>
                                    <a:rPr lang="en-US" altLang="zh-CN" sz="2400" i="1">
                                      <a:latin typeface="Cambria Math" panose="02040503050406030204" pitchFamily="18" charset="0"/>
                                    </a:rPr>
                                  </m:ctrlPr>
                                </m:fPr>
                                <m:num>
                                  <m:r>
                                    <a:rPr lang="en-US" altLang="zh-CN" sz="2400" b="0" i="1" smtClean="0">
                                      <a:latin typeface="Cambria Math" panose="02040503050406030204" pitchFamily="18" charset="0"/>
                                    </a:rPr>
                                    <m:t>2</m:t>
                                  </m:r>
                                  <m:sSub>
                                    <m:sSubPr>
                                      <m:ctrlPr>
                                        <a:rPr lang="en-US" altLang="zh-CN" sz="2400" i="1" smtClean="0">
                                          <a:latin typeface="Cambria Math" panose="02040503050406030204" pitchFamily="18" charset="0"/>
                                        </a:rPr>
                                      </m:ctrlPr>
                                    </m:sSubPr>
                                    <m:e>
                                      <m:d>
                                        <m:dPr>
                                          <m:begChr m:val="⟨"/>
                                          <m:endChr m:val="⟩"/>
                                          <m:ctrlPr>
                                            <a:rPr lang="en-US" altLang="zh-CN" sz="2400" i="1">
                                              <a:latin typeface="Cambria Math" panose="02040503050406030204" pitchFamily="18" charset="0"/>
                                            </a:rPr>
                                          </m:ctrlPr>
                                        </m:dPr>
                                        <m:e>
                                          <m:sSup>
                                            <m:sSupPr>
                                              <m:ctrlPr>
                                                <a:rPr lang="en-US" altLang="zh-CN" sz="2400" i="1">
                                                  <a:latin typeface="Cambria Math" panose="02040503050406030204" pitchFamily="18" charset="0"/>
                                                </a:rPr>
                                              </m:ctrlPr>
                                            </m:sSupPr>
                                            <m:e>
                                              <m:d>
                                                <m:dPr>
                                                  <m:ctrlPr>
                                                    <a:rPr lang="en-US" altLang="zh-CN" sz="2400" i="1">
                                                      <a:latin typeface="Cambria Math" panose="02040503050406030204" pitchFamily="18" charset="0"/>
                                                    </a:rPr>
                                                  </m:ctrlPr>
                                                </m:dPr>
                                                <m:e>
                                                  <m:r>
                                                    <a:rPr lang="en-US" altLang="zh-CN" sz="2400" i="1">
                                                      <a:latin typeface="Cambria Math" panose="02040503050406030204" pitchFamily="18" charset="0"/>
                                                      <a:ea typeface="Cambria Math" panose="02040503050406030204" pitchFamily="18" charset="0"/>
                                                    </a:rPr>
                                                    <m:t>∆</m:t>
                                                  </m:r>
                                                  <m:r>
                                                    <a:rPr lang="en-US" altLang="zh-CN" sz="2400" i="1">
                                                      <a:latin typeface="Cambria Math" panose="02040503050406030204" pitchFamily="18" charset="0"/>
                                                      <a:ea typeface="Cambria Math" panose="02040503050406030204" pitchFamily="18" charset="0"/>
                                                    </a:rPr>
                                                    <m:t>𝐾</m:t>
                                                  </m:r>
                                                </m:e>
                                              </m:d>
                                            </m:e>
                                            <m:sup>
                                              <m:r>
                                                <a:rPr lang="en-US" altLang="zh-CN" sz="2400" i="1">
                                                  <a:latin typeface="Cambria Math" panose="02040503050406030204" pitchFamily="18" charset="0"/>
                                                </a:rPr>
                                                <m:t>2</m:t>
                                              </m:r>
                                            </m:sup>
                                          </m:sSup>
                                        </m:e>
                                      </m:d>
                                    </m:e>
                                    <m:sub>
                                      <m:r>
                                        <a:rPr lang="en-US" altLang="zh-CN" sz="2400" b="0" i="1" smtClean="0">
                                          <a:latin typeface="Cambria Math" panose="02040503050406030204" pitchFamily="18" charset="0"/>
                                        </a:rPr>
                                        <m:t>𝑁𝑉𝐸</m:t>
                                      </m:r>
                                    </m:sub>
                                  </m:sSub>
                                </m:num>
                                <m:den>
                                  <m:r>
                                    <a:rPr lang="en-US" altLang="zh-CN" sz="2400" b="0" i="1" smtClean="0">
                                      <a:latin typeface="Cambria Math" panose="02040503050406030204" pitchFamily="18" charset="0"/>
                                    </a:rPr>
                                    <m:t>3</m:t>
                                  </m:r>
                                  <m:r>
                                    <a:rPr lang="en-US" altLang="zh-CN" sz="2400" b="0" i="1" smtClean="0">
                                      <a:latin typeface="Cambria Math" panose="02040503050406030204" pitchFamily="18" charset="0"/>
                                    </a:rPr>
                                    <m:t>𝑁</m:t>
                                  </m:r>
                                  <m:sSup>
                                    <m:sSupPr>
                                      <m:ctrlPr>
                                        <a:rPr lang="en-US" altLang="zh-CN" sz="2400" b="0" i="1" smtClean="0">
                                          <a:latin typeface="Cambria Math" panose="02040503050406030204" pitchFamily="18" charset="0"/>
                                        </a:rPr>
                                      </m:ctrlPr>
                                    </m:sSupPr>
                                    <m:e>
                                      <m:r>
                                        <a:rPr lang="en-US" altLang="zh-CN" sz="2400" i="1">
                                          <a:latin typeface="Cambria Math" panose="02040503050406030204" pitchFamily="18" charset="0"/>
                                        </a:rPr>
                                        <m:t>(</m:t>
                                      </m:r>
                                      <m:r>
                                        <a:rPr lang="en-US" altLang="zh-CN" sz="2400" i="1">
                                          <a:latin typeface="Cambria Math" panose="02040503050406030204" pitchFamily="18" charset="0"/>
                                        </a:rPr>
                                        <m:t>𝑘</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𝑇</m:t>
                                          </m:r>
                                        </m:e>
                                        <m:sub>
                                          <m:r>
                                            <a:rPr lang="en-US" altLang="zh-CN" sz="2400" i="1">
                                              <a:latin typeface="Cambria Math" panose="02040503050406030204" pitchFamily="18" charset="0"/>
                                            </a:rPr>
                                            <m:t>0</m:t>
                                          </m:r>
                                        </m:sub>
                                      </m:sSub>
                                      <m:r>
                                        <a:rPr lang="en-US" altLang="zh-CN" sz="2400" i="1">
                                          <a:latin typeface="Cambria Math" panose="02040503050406030204" pitchFamily="18" charset="0"/>
                                        </a:rPr>
                                        <m:t>)</m:t>
                                      </m:r>
                                    </m:e>
                                    <m:sup>
                                      <m:r>
                                        <a:rPr lang="en-US" altLang="zh-CN" sz="2400" b="0" i="1" smtClean="0">
                                          <a:latin typeface="Cambria Math" panose="02040503050406030204" pitchFamily="18" charset="0"/>
                                        </a:rPr>
                                        <m:t>2</m:t>
                                      </m:r>
                                    </m:sup>
                                  </m:sSup>
                                </m:den>
                              </m:f>
                            </m:e>
                          </m:d>
                        </m:e>
                        <m:sup>
                          <m:r>
                            <a:rPr lang="en-US" altLang="zh-CN" sz="2400" b="0" i="1" smtClean="0">
                              <a:latin typeface="Cambria Math" panose="02040503050406030204" pitchFamily="18" charset="0"/>
                            </a:rPr>
                            <m:t>−1</m:t>
                          </m:r>
                        </m:sup>
                      </m:sSup>
                    </m:oMath>
                  </m:oMathPara>
                </a14:m>
                <a:endParaRPr lang="zh-CN" altLang="en-US" sz="1100" dirty="0"/>
              </a:p>
            </p:txBody>
          </p:sp>
        </mc:Choice>
        <mc:Fallback xmlns="">
          <p:sp>
            <p:nvSpPr>
              <p:cNvPr id="3" name="文本框 2">
                <a:extLst>
                  <a:ext uri="{FF2B5EF4-FFF2-40B4-BE49-F238E27FC236}">
                    <a16:creationId xmlns:a16="http://schemas.microsoft.com/office/drawing/2014/main" id="{6D3E37F2-9805-4566-8C15-C1EFA683488D}"/>
                  </a:ext>
                </a:extLst>
              </p:cNvPr>
              <p:cNvSpPr txBox="1">
                <a:spLocks noRot="1" noChangeAspect="1" noMove="1" noResize="1" noEditPoints="1" noAdjustHandles="1" noChangeArrowheads="1" noChangeShapeType="1" noTextEdit="1"/>
              </p:cNvSpPr>
              <p:nvPr/>
            </p:nvSpPr>
            <p:spPr>
              <a:xfrm>
                <a:off x="3284596" y="5830804"/>
                <a:ext cx="4056880" cy="909544"/>
              </a:xfrm>
              <a:prstGeom prst="rect">
                <a:avLst/>
              </a:prstGeom>
              <a:blipFill>
                <a:blip r:embed="rId4"/>
                <a:stretch>
                  <a:fillRect/>
                </a:stretch>
              </a:blipFill>
            </p:spPr>
            <p:txBody>
              <a:bodyPr/>
              <a:lstStyle/>
              <a:p>
                <a:r>
                  <a:rPr lang="zh-CN" altLang="en-US">
                    <a:noFill/>
                  </a:rPr>
                  <a:t> </a:t>
                </a:r>
              </a:p>
            </p:txBody>
          </p:sp>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Radial Distribution Function</a:t>
            </a:r>
            <a:endParaRPr sz="4400" b="0" i="0" u="none" strike="noStrike" cap="none">
              <a:solidFill>
                <a:schemeClr val="dk1"/>
              </a:solidFill>
              <a:latin typeface="Calibri"/>
              <a:ea typeface="Calibri"/>
              <a:cs typeface="Calibri"/>
              <a:sym typeface="Calibri"/>
            </a:endParaRPr>
          </a:p>
        </p:txBody>
      </p:sp>
      <p:sp>
        <p:nvSpPr>
          <p:cNvPr id="199" name="Shape 19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To gain more insight into the structure of a many body system </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looking at how the positions of the particles are correlated with one another due to their interactions.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4980" y="104444"/>
            <a:ext cx="5359108" cy="6765776"/>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The </a:t>
            </a:r>
            <a:r>
              <a:rPr lang="en-US" sz="2960" b="0" i="1" u="none" strike="noStrike" cap="none">
                <a:solidFill>
                  <a:schemeClr val="dk1"/>
                </a:solidFill>
                <a:latin typeface="Calibri"/>
                <a:ea typeface="Calibri"/>
                <a:cs typeface="Calibri"/>
                <a:sym typeface="Calibri"/>
              </a:rPr>
              <a:t>radial distribution function g</a:t>
            </a:r>
            <a:r>
              <a:rPr lang="en-US" sz="2960" b="0" i="0" u="none" strike="noStrike" cap="none">
                <a:solidFill>
                  <a:schemeClr val="dk1"/>
                </a:solidFill>
                <a:latin typeface="Calibri"/>
                <a:ea typeface="Calibri"/>
                <a:cs typeface="Calibri"/>
                <a:sym typeface="Calibri"/>
              </a:rPr>
              <a:t>(</a:t>
            </a:r>
            <a:r>
              <a:rPr lang="en-US" sz="2960" b="0" i="1" u="none" strike="noStrike" cap="none">
                <a:solidFill>
                  <a:schemeClr val="dk1"/>
                </a:solidFill>
                <a:latin typeface="Calibri"/>
                <a:ea typeface="Calibri"/>
                <a:cs typeface="Calibri"/>
                <a:sym typeface="Calibri"/>
              </a:rPr>
              <a:t>r</a:t>
            </a:r>
            <a:r>
              <a:rPr lang="en-US" sz="2960" b="0" i="0" u="none" strike="noStrike" cap="none">
                <a:solidFill>
                  <a:schemeClr val="dk1"/>
                </a:solidFill>
                <a:latin typeface="Calibri"/>
                <a:ea typeface="Calibri"/>
                <a:cs typeface="Calibri"/>
                <a:sym typeface="Calibri"/>
              </a:rPr>
              <a:t>): a measure of this correlation and has the following properties:</a:t>
            </a:r>
            <a:endParaRPr/>
          </a:p>
          <a:p>
            <a:pPr marL="742950" marR="0" lvl="1" indent="-285750" algn="l" rtl="0">
              <a:lnSpc>
                <a:spcPct val="90000"/>
              </a:lnSpc>
              <a:spcBef>
                <a:spcPts val="518"/>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Suppose that </a:t>
            </a:r>
            <a:r>
              <a:rPr lang="en-US" sz="2590" b="0" i="1" u="none" strike="noStrike" cap="none">
                <a:solidFill>
                  <a:schemeClr val="dk1"/>
                </a:solidFill>
                <a:latin typeface="Calibri"/>
                <a:ea typeface="Calibri"/>
                <a:cs typeface="Calibri"/>
                <a:sym typeface="Calibri"/>
              </a:rPr>
              <a:t>N </a:t>
            </a:r>
            <a:r>
              <a:rPr lang="en-US" sz="2590" b="0" i="0" u="none" strike="noStrike" cap="none">
                <a:solidFill>
                  <a:schemeClr val="dk1"/>
                </a:solidFill>
                <a:latin typeface="Calibri"/>
                <a:ea typeface="Calibri"/>
                <a:cs typeface="Calibri"/>
                <a:sym typeface="Calibri"/>
              </a:rPr>
              <a:t>particles are in a region of volume </a:t>
            </a:r>
            <a:r>
              <a:rPr lang="en-US" sz="2590" b="0" i="1" u="none" strike="noStrike" cap="none">
                <a:solidFill>
                  <a:schemeClr val="dk1"/>
                </a:solidFill>
                <a:latin typeface="Calibri"/>
                <a:ea typeface="Calibri"/>
                <a:cs typeface="Calibri"/>
                <a:sym typeface="Calibri"/>
              </a:rPr>
              <a:t>V </a:t>
            </a:r>
            <a:r>
              <a:rPr lang="en-US" sz="2590" b="0" i="0" u="none" strike="noStrike" cap="none">
                <a:solidFill>
                  <a:schemeClr val="dk1"/>
                </a:solidFill>
                <a:latin typeface="Calibri"/>
                <a:ea typeface="Calibri"/>
                <a:cs typeface="Calibri"/>
                <a:sym typeface="Calibri"/>
              </a:rPr>
              <a:t>with number density </a:t>
            </a:r>
            <a:r>
              <a:rPr lang="en-US" sz="2590" b="0" i="1" u="none" strike="noStrike" cap="none">
                <a:solidFill>
                  <a:schemeClr val="dk1"/>
                </a:solidFill>
                <a:latin typeface="Calibri"/>
                <a:ea typeface="Calibri"/>
                <a:cs typeface="Calibri"/>
                <a:sym typeface="Calibri"/>
              </a:rPr>
              <a:t>ρ </a:t>
            </a:r>
            <a:r>
              <a:rPr lang="en-US" sz="2590" b="0" i="0" u="none" strike="noStrike" cap="none">
                <a:solidFill>
                  <a:schemeClr val="dk1"/>
                </a:solidFill>
                <a:latin typeface="Calibri"/>
                <a:ea typeface="Calibri"/>
                <a:cs typeface="Calibri"/>
                <a:sym typeface="Calibri"/>
              </a:rPr>
              <a:t>= </a:t>
            </a:r>
            <a:r>
              <a:rPr lang="en-US" sz="2590" b="0" i="1" u="none" strike="noStrike" cap="none">
                <a:solidFill>
                  <a:schemeClr val="dk1"/>
                </a:solidFill>
                <a:latin typeface="Calibri"/>
                <a:ea typeface="Calibri"/>
                <a:cs typeface="Calibri"/>
                <a:sym typeface="Calibri"/>
              </a:rPr>
              <a:t>N/V </a:t>
            </a:r>
            <a:r>
              <a:rPr lang="en-US" sz="2590" b="0" i="0" u="none" strike="noStrike" cap="none">
                <a:solidFill>
                  <a:schemeClr val="dk1"/>
                </a:solidFill>
                <a:latin typeface="Calibri"/>
                <a:ea typeface="Calibri"/>
                <a:cs typeface="Calibri"/>
                <a:sym typeface="Calibri"/>
              </a:rPr>
              <a:t>. </a:t>
            </a:r>
            <a:endParaRPr/>
          </a:p>
          <a:p>
            <a:pPr marL="742950" marR="0" lvl="1" indent="-285750" algn="l" rtl="0">
              <a:lnSpc>
                <a:spcPct val="90000"/>
              </a:lnSpc>
              <a:spcBef>
                <a:spcPts val="518"/>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Choose one of the particles to be the origin. </a:t>
            </a:r>
            <a:endParaRPr/>
          </a:p>
          <a:p>
            <a:pPr marL="742950" marR="0" lvl="1" indent="-285750" algn="l" rtl="0">
              <a:lnSpc>
                <a:spcPct val="90000"/>
              </a:lnSpc>
              <a:spcBef>
                <a:spcPts val="518"/>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Then the mean number of other particles between </a:t>
            </a:r>
            <a:r>
              <a:rPr lang="en-US" sz="2590" b="1" i="0" u="none" strike="noStrike" cap="none">
                <a:solidFill>
                  <a:schemeClr val="dk1"/>
                </a:solidFill>
                <a:latin typeface="Calibri"/>
                <a:ea typeface="Calibri"/>
                <a:cs typeface="Calibri"/>
                <a:sym typeface="Calibri"/>
              </a:rPr>
              <a:t>r </a:t>
            </a:r>
            <a:r>
              <a:rPr lang="en-US" sz="2590" b="0" i="0" u="none" strike="noStrike" cap="none">
                <a:solidFill>
                  <a:schemeClr val="dk1"/>
                </a:solidFill>
                <a:latin typeface="Calibri"/>
                <a:ea typeface="Calibri"/>
                <a:cs typeface="Calibri"/>
                <a:sym typeface="Calibri"/>
              </a:rPr>
              <a:t>and </a:t>
            </a:r>
            <a:r>
              <a:rPr lang="en-US" sz="2590" b="1" i="0" u="none" strike="noStrike" cap="none">
                <a:solidFill>
                  <a:schemeClr val="dk1"/>
                </a:solidFill>
                <a:latin typeface="Calibri"/>
                <a:ea typeface="Calibri"/>
                <a:cs typeface="Calibri"/>
                <a:sym typeface="Calibri"/>
              </a:rPr>
              <a:t>r </a:t>
            </a:r>
            <a:r>
              <a:rPr lang="en-US" sz="2590" b="0" i="0" u="none" strike="noStrike" cap="none">
                <a:solidFill>
                  <a:schemeClr val="dk1"/>
                </a:solidFill>
                <a:latin typeface="Calibri"/>
                <a:ea typeface="Calibri"/>
                <a:cs typeface="Calibri"/>
                <a:sym typeface="Calibri"/>
              </a:rPr>
              <a:t>+ </a:t>
            </a:r>
            <a:r>
              <a:rPr lang="en-US" sz="2590" b="0" i="1" u="none" strike="noStrike" cap="none">
                <a:solidFill>
                  <a:schemeClr val="dk1"/>
                </a:solidFill>
                <a:latin typeface="Calibri"/>
                <a:ea typeface="Calibri"/>
                <a:cs typeface="Calibri"/>
                <a:sym typeface="Calibri"/>
              </a:rPr>
              <a:t>d</a:t>
            </a:r>
            <a:r>
              <a:rPr lang="en-US" sz="2590" b="1" i="0" u="none" strike="noStrike" cap="none">
                <a:solidFill>
                  <a:schemeClr val="dk1"/>
                </a:solidFill>
                <a:latin typeface="Calibri"/>
                <a:ea typeface="Calibri"/>
                <a:cs typeface="Calibri"/>
                <a:sym typeface="Calibri"/>
              </a:rPr>
              <a:t>r </a:t>
            </a:r>
            <a:r>
              <a:rPr lang="en-US" sz="2590" b="0" i="0" u="none" strike="noStrike" cap="none">
                <a:solidFill>
                  <a:schemeClr val="dk1"/>
                </a:solidFill>
                <a:latin typeface="Calibri"/>
                <a:ea typeface="Calibri"/>
                <a:cs typeface="Calibri"/>
                <a:sym typeface="Calibri"/>
              </a:rPr>
              <a:t>is defined to be </a:t>
            </a:r>
            <a:r>
              <a:rPr lang="en-US" sz="2590" b="0" i="1" u="none" strike="noStrike" cap="none">
                <a:solidFill>
                  <a:schemeClr val="dk1"/>
                </a:solidFill>
                <a:latin typeface="Calibri"/>
                <a:ea typeface="Calibri"/>
                <a:cs typeface="Calibri"/>
                <a:sym typeface="Calibri"/>
              </a:rPr>
              <a:t>ρg</a:t>
            </a:r>
            <a:r>
              <a:rPr lang="en-US" sz="2590" b="0" i="0" u="none" strike="noStrike" cap="none">
                <a:solidFill>
                  <a:schemeClr val="dk1"/>
                </a:solidFill>
                <a:latin typeface="Calibri"/>
                <a:ea typeface="Calibri"/>
                <a:cs typeface="Calibri"/>
                <a:sym typeface="Calibri"/>
              </a:rPr>
              <a:t>(</a:t>
            </a:r>
            <a:r>
              <a:rPr lang="en-US" sz="2590" b="1" i="0" u="none" strike="noStrike" cap="none">
                <a:solidFill>
                  <a:schemeClr val="dk1"/>
                </a:solidFill>
                <a:latin typeface="Calibri"/>
                <a:ea typeface="Calibri"/>
                <a:cs typeface="Calibri"/>
                <a:sym typeface="Calibri"/>
              </a:rPr>
              <a:t>r</a:t>
            </a:r>
            <a:r>
              <a:rPr lang="en-US" sz="2590" b="0" i="0" u="none" strike="noStrike" cap="none">
                <a:solidFill>
                  <a:schemeClr val="dk1"/>
                </a:solidFill>
                <a:latin typeface="Calibri"/>
                <a:ea typeface="Calibri"/>
                <a:cs typeface="Calibri"/>
                <a:sym typeface="Calibri"/>
              </a:rPr>
              <a:t>) </a:t>
            </a:r>
            <a:r>
              <a:rPr lang="en-US" sz="2590" b="0" i="1" u="none" strike="noStrike" cap="none">
                <a:solidFill>
                  <a:schemeClr val="dk1"/>
                </a:solidFill>
                <a:latin typeface="Calibri"/>
                <a:ea typeface="Calibri"/>
                <a:cs typeface="Calibri"/>
                <a:sym typeface="Calibri"/>
              </a:rPr>
              <a:t>d</a:t>
            </a:r>
            <a:r>
              <a:rPr lang="en-US" sz="2590" b="1" i="0" u="none" strike="noStrike" cap="none">
                <a:solidFill>
                  <a:schemeClr val="dk1"/>
                </a:solidFill>
                <a:latin typeface="Calibri"/>
                <a:ea typeface="Calibri"/>
                <a:cs typeface="Calibri"/>
                <a:sym typeface="Calibri"/>
              </a:rPr>
              <a:t>r</a:t>
            </a:r>
            <a:r>
              <a:rPr lang="en-US" sz="2590" b="0" i="0" u="none" strike="noStrike" cap="none">
                <a:solidFill>
                  <a:schemeClr val="dk1"/>
                </a:solidFill>
                <a:latin typeface="Calibri"/>
                <a:ea typeface="Calibri"/>
                <a:cs typeface="Calibri"/>
                <a:sym typeface="Calibri"/>
              </a:rPr>
              <a:t>. </a:t>
            </a:r>
            <a:endParaRPr/>
          </a:p>
          <a:p>
            <a:pPr marL="742950" marR="0" lvl="1" indent="-285750" algn="l" rtl="0">
              <a:lnSpc>
                <a:spcPct val="90000"/>
              </a:lnSpc>
              <a:spcBef>
                <a:spcPts val="518"/>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If the interparticle interaction is spherically symmetric and the system is a gas or a liquid, then </a:t>
            </a:r>
            <a:r>
              <a:rPr lang="en-US" sz="2590" b="0" i="1" u="none" strike="noStrike" cap="none">
                <a:solidFill>
                  <a:schemeClr val="dk1"/>
                </a:solidFill>
                <a:latin typeface="Calibri"/>
                <a:ea typeface="Calibri"/>
                <a:cs typeface="Calibri"/>
                <a:sym typeface="Calibri"/>
              </a:rPr>
              <a:t>g</a:t>
            </a:r>
            <a:r>
              <a:rPr lang="en-US" sz="2590" b="0" i="0" u="none" strike="noStrike" cap="none">
                <a:solidFill>
                  <a:schemeClr val="dk1"/>
                </a:solidFill>
                <a:latin typeface="Calibri"/>
                <a:ea typeface="Calibri"/>
                <a:cs typeface="Calibri"/>
                <a:sym typeface="Calibri"/>
              </a:rPr>
              <a:t>(</a:t>
            </a:r>
            <a:r>
              <a:rPr lang="en-US" sz="2590" b="1" i="0" u="none" strike="noStrike" cap="none">
                <a:solidFill>
                  <a:schemeClr val="dk1"/>
                </a:solidFill>
                <a:latin typeface="Calibri"/>
                <a:ea typeface="Calibri"/>
                <a:cs typeface="Calibri"/>
                <a:sym typeface="Calibri"/>
              </a:rPr>
              <a:t>r</a:t>
            </a:r>
            <a:r>
              <a:rPr lang="en-US" sz="2590" b="0" i="0" u="none" strike="noStrike" cap="none">
                <a:solidFill>
                  <a:schemeClr val="dk1"/>
                </a:solidFill>
                <a:latin typeface="Calibri"/>
                <a:ea typeface="Calibri"/>
                <a:cs typeface="Calibri"/>
                <a:sym typeface="Calibri"/>
              </a:rPr>
              <a:t>) depends only on the separation </a:t>
            </a:r>
            <a:r>
              <a:rPr lang="en-US" sz="2590" b="0" i="1" u="none" strike="noStrike" cap="none">
                <a:solidFill>
                  <a:schemeClr val="dk1"/>
                </a:solidFill>
                <a:latin typeface="Calibri"/>
                <a:ea typeface="Calibri"/>
                <a:cs typeface="Calibri"/>
                <a:sym typeface="Calibri"/>
              </a:rPr>
              <a:t>r </a:t>
            </a:r>
            <a:r>
              <a:rPr lang="en-US" sz="2590" b="0" i="0" u="none" strike="noStrike" cap="none">
                <a:solidFill>
                  <a:schemeClr val="dk1"/>
                </a:solidFill>
                <a:latin typeface="Calibri"/>
                <a:ea typeface="Calibri"/>
                <a:cs typeface="Calibri"/>
                <a:sym typeface="Calibri"/>
              </a:rPr>
              <a:t>= </a:t>
            </a:r>
            <a:r>
              <a:rPr lang="en-US" sz="2590" b="0" i="1" u="none" strike="noStrike" cap="none">
                <a:solidFill>
                  <a:schemeClr val="dk1"/>
                </a:solidFill>
                <a:latin typeface="Calibri"/>
                <a:ea typeface="Calibri"/>
                <a:cs typeface="Calibri"/>
                <a:sym typeface="Calibri"/>
              </a:rPr>
              <a:t>|</a:t>
            </a:r>
            <a:r>
              <a:rPr lang="en-US" sz="2590" b="1" i="0" u="none" strike="noStrike" cap="none">
                <a:solidFill>
                  <a:schemeClr val="dk1"/>
                </a:solidFill>
                <a:latin typeface="Calibri"/>
                <a:ea typeface="Calibri"/>
                <a:cs typeface="Calibri"/>
                <a:sym typeface="Calibri"/>
              </a:rPr>
              <a:t>r</a:t>
            </a:r>
            <a:r>
              <a:rPr lang="en-US" sz="2590" b="0" i="1" u="none" strike="noStrike" cap="none">
                <a:solidFill>
                  <a:schemeClr val="dk1"/>
                </a:solidFill>
                <a:latin typeface="Calibri"/>
                <a:ea typeface="Calibri"/>
                <a:cs typeface="Calibri"/>
                <a:sym typeface="Calibri"/>
              </a:rPr>
              <a:t>|</a:t>
            </a:r>
            <a:r>
              <a:rPr lang="en-US" sz="2590" b="0" i="0" u="none" strike="noStrike" cap="none">
                <a:solidFill>
                  <a:schemeClr val="dk1"/>
                </a:solidFill>
                <a:latin typeface="Calibri"/>
                <a:ea typeface="Calibri"/>
                <a:cs typeface="Calibri"/>
                <a:sym typeface="Calibri"/>
              </a:rPr>
              <a:t>.</a:t>
            </a:r>
            <a:endParaRPr/>
          </a:p>
        </p:txBody>
      </p:sp>
      <p:pic>
        <p:nvPicPr>
          <p:cNvPr id="205" name="Shape 205" descr="https://upload.wikimedia.org/wikipedia/commons/9/90/Rdf_schematic.jpg"/>
          <p:cNvPicPr preferRelativeResize="0"/>
          <p:nvPr/>
        </p:nvPicPr>
        <p:blipFill rotWithShape="1">
          <a:blip r:embed="rId3">
            <a:alphaModFix/>
          </a:blip>
          <a:srcRect/>
          <a:stretch/>
        </p:blipFill>
        <p:spPr>
          <a:xfrm>
            <a:off x="5249506" y="1628800"/>
            <a:ext cx="3914775" cy="35718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211" name="Shape 2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The normalization condition for </a:t>
            </a:r>
            <a:r>
              <a:rPr lang="en-US" sz="3200" b="0" i="1" u="none" strike="noStrike" cap="none" dirty="0">
                <a:solidFill>
                  <a:schemeClr val="dk1"/>
                </a:solidFill>
                <a:latin typeface="Calibri"/>
                <a:ea typeface="Calibri"/>
                <a:cs typeface="Calibri"/>
                <a:sym typeface="Calibri"/>
              </a:rPr>
              <a:t>g</a:t>
            </a:r>
            <a:r>
              <a:rPr lang="en-US" sz="3200" b="0" i="0" u="none" strike="noStrike" cap="none" dirty="0">
                <a:solidFill>
                  <a:schemeClr val="dk1"/>
                </a:solidFill>
                <a:latin typeface="Calibri"/>
                <a:ea typeface="Calibri"/>
                <a:cs typeface="Calibri"/>
                <a:sym typeface="Calibri"/>
              </a:rPr>
              <a:t>(</a:t>
            </a:r>
            <a:r>
              <a:rPr lang="en-US" sz="3200" b="0" i="1" u="none" strike="noStrike" cap="none" dirty="0">
                <a:solidFill>
                  <a:schemeClr val="dk1"/>
                </a:solidFill>
                <a:latin typeface="Calibri"/>
                <a:ea typeface="Calibri"/>
                <a:cs typeface="Calibri"/>
                <a:sym typeface="Calibri"/>
              </a:rPr>
              <a:t>r</a:t>
            </a:r>
            <a:r>
              <a:rPr lang="en-US" sz="3200" b="0" i="0" u="none" strike="noStrike" cap="none" dirty="0">
                <a:solidFill>
                  <a:schemeClr val="dk1"/>
                </a:solidFill>
                <a:latin typeface="Calibri"/>
                <a:ea typeface="Calibri"/>
                <a:cs typeface="Calibri"/>
                <a:sym typeface="Calibri"/>
              </a:rPr>
              <a:t>) is</a:t>
            </a:r>
            <a:endParaRPr dirty="0"/>
          </a:p>
          <a:p>
            <a:pPr marL="742950" marR="0" lvl="1" indent="-285750" algn="l" rtl="0">
              <a:spcBef>
                <a:spcPts val="560"/>
              </a:spcBef>
              <a:spcAft>
                <a:spcPts val="0"/>
              </a:spcAft>
              <a:buClr>
                <a:schemeClr val="dk1"/>
              </a:buClr>
              <a:buSzPts val="2800"/>
              <a:buFont typeface="Arial"/>
              <a:buChar char="–"/>
            </a:pPr>
            <a:r>
              <a:rPr lang="en-US" sz="2800" b="0" i="1" u="none" strike="noStrike" cap="none" dirty="0" err="1">
                <a:solidFill>
                  <a:schemeClr val="dk1"/>
                </a:solidFill>
                <a:latin typeface="Calibri"/>
                <a:ea typeface="Calibri"/>
                <a:cs typeface="Calibri"/>
                <a:sym typeface="Calibri"/>
              </a:rPr>
              <a:t>ρ</a:t>
            </a:r>
            <a:r>
              <a:rPr lang="en-US" sz="2800" b="0" i="0" u="none" strike="noStrike" cap="none" dirty="0" err="1">
                <a:solidFill>
                  <a:schemeClr val="dk1"/>
                </a:solidFill>
                <a:latin typeface="Calibri"/>
                <a:ea typeface="Calibri"/>
                <a:cs typeface="Calibri"/>
                <a:sym typeface="Calibri"/>
              </a:rPr>
              <a:t>∫</a:t>
            </a:r>
            <a:r>
              <a:rPr lang="en-US" sz="2800" b="0" i="1" u="none" strike="noStrike" cap="none" dirty="0" err="1">
                <a:solidFill>
                  <a:schemeClr val="dk1"/>
                </a:solidFill>
                <a:latin typeface="Calibri"/>
                <a:ea typeface="Calibri"/>
                <a:cs typeface="Calibri"/>
                <a:sym typeface="Calibri"/>
              </a:rPr>
              <a:t>g</a:t>
            </a:r>
            <a:r>
              <a:rPr lang="en-US" sz="2800" b="0" i="0" u="none" strike="noStrike" cap="none" dirty="0">
                <a:solidFill>
                  <a:schemeClr val="dk1"/>
                </a:solidFill>
                <a:latin typeface="Calibri"/>
                <a:ea typeface="Calibri"/>
                <a:cs typeface="Calibri"/>
                <a:sym typeface="Calibri"/>
              </a:rPr>
              <a:t>(</a:t>
            </a:r>
            <a:r>
              <a:rPr lang="en-US" sz="2800" b="0" i="1" u="none" strike="noStrike" cap="none" dirty="0">
                <a:solidFill>
                  <a:schemeClr val="dk1"/>
                </a:solidFill>
                <a:latin typeface="Calibri"/>
                <a:ea typeface="Calibri"/>
                <a:cs typeface="Calibri"/>
                <a:sym typeface="Calibri"/>
              </a:rPr>
              <a:t>r</a:t>
            </a:r>
            <a:r>
              <a:rPr lang="en-US" sz="2800" b="0" i="0" u="none" strike="noStrike" cap="none" dirty="0">
                <a:solidFill>
                  <a:schemeClr val="dk1"/>
                </a:solidFill>
                <a:latin typeface="Calibri"/>
                <a:ea typeface="Calibri"/>
                <a:cs typeface="Calibri"/>
                <a:sym typeface="Calibri"/>
              </a:rPr>
              <a:t>) </a:t>
            </a:r>
            <a:r>
              <a:rPr lang="en-US" sz="2800" b="0" i="1" u="none" strike="noStrike" cap="none" dirty="0" err="1">
                <a:solidFill>
                  <a:schemeClr val="dk1"/>
                </a:solidFill>
                <a:latin typeface="Calibri"/>
                <a:ea typeface="Calibri"/>
                <a:cs typeface="Calibri"/>
                <a:sym typeface="Calibri"/>
              </a:rPr>
              <a:t>d</a:t>
            </a:r>
            <a:r>
              <a:rPr lang="en-US" sz="2800" b="1" i="0" u="none" strike="noStrike" cap="none" dirty="0" err="1">
                <a:solidFill>
                  <a:schemeClr val="dk1"/>
                </a:solidFill>
                <a:latin typeface="Calibri"/>
                <a:ea typeface="Calibri"/>
                <a:cs typeface="Calibri"/>
                <a:sym typeface="Calibri"/>
              </a:rPr>
              <a:t>r</a:t>
            </a:r>
            <a:r>
              <a:rPr lang="en-US" sz="2800" b="1" i="0" u="none" strike="noStrike" cap="none" dirty="0">
                <a:solidFill>
                  <a:schemeClr val="dk1"/>
                </a:solidFill>
                <a:latin typeface="Calibri"/>
                <a:ea typeface="Calibri"/>
                <a:cs typeface="Calibri"/>
                <a:sym typeface="Calibri"/>
              </a:rPr>
              <a:t> </a:t>
            </a:r>
            <a:r>
              <a:rPr lang="en-US" sz="2800" b="0" i="0" u="none" strike="noStrike" cap="none" dirty="0">
                <a:solidFill>
                  <a:schemeClr val="dk1"/>
                </a:solidFill>
                <a:latin typeface="Calibri"/>
                <a:ea typeface="Calibri"/>
                <a:cs typeface="Calibri"/>
                <a:sym typeface="Calibri"/>
              </a:rPr>
              <a:t>= </a:t>
            </a:r>
            <a:r>
              <a:rPr lang="en-US" sz="2800" b="0" i="1" u="none" strike="noStrike" cap="none" dirty="0">
                <a:solidFill>
                  <a:schemeClr val="dk1"/>
                </a:solidFill>
                <a:latin typeface="Calibri"/>
                <a:ea typeface="Calibri"/>
                <a:cs typeface="Calibri"/>
                <a:sym typeface="Calibri"/>
              </a:rPr>
              <a:t>N − </a:t>
            </a:r>
            <a:r>
              <a:rPr lang="en-US" sz="2800" b="0" i="0" u="none" strike="noStrike" cap="none" dirty="0">
                <a:solidFill>
                  <a:schemeClr val="dk1"/>
                </a:solidFill>
                <a:latin typeface="Calibri"/>
                <a:ea typeface="Calibri"/>
                <a:cs typeface="Calibri"/>
                <a:sym typeface="Calibri"/>
              </a:rPr>
              <a:t>1 </a:t>
            </a:r>
            <a:r>
              <a:rPr lang="en-US" sz="2800" b="0" i="1" u="none" strike="noStrike" cap="none" dirty="0">
                <a:solidFill>
                  <a:schemeClr val="dk1"/>
                </a:solidFill>
                <a:latin typeface="Calibri"/>
                <a:ea typeface="Calibri"/>
                <a:cs typeface="Calibri"/>
                <a:sym typeface="Calibri"/>
              </a:rPr>
              <a:t>≈ N,</a:t>
            </a:r>
            <a:endParaRPr dirty="0"/>
          </a:p>
          <a:p>
            <a:pPr marL="742950" marR="0" lvl="1" indent="-285750" algn="l" rtl="0">
              <a:spcBef>
                <a:spcPts val="56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the volume element </a:t>
            </a:r>
            <a:r>
              <a:rPr lang="en-US" sz="2800" b="0" i="1" u="none" strike="noStrike" cap="none" dirty="0" err="1">
                <a:solidFill>
                  <a:schemeClr val="dk1"/>
                </a:solidFill>
                <a:latin typeface="Calibri"/>
                <a:ea typeface="Calibri"/>
                <a:cs typeface="Calibri"/>
                <a:sym typeface="Calibri"/>
              </a:rPr>
              <a:t>d</a:t>
            </a:r>
            <a:r>
              <a:rPr lang="en-US" sz="2800" b="1" i="0" u="none" strike="noStrike" cap="none" dirty="0" err="1">
                <a:solidFill>
                  <a:schemeClr val="dk1"/>
                </a:solidFill>
                <a:latin typeface="Calibri"/>
                <a:ea typeface="Calibri"/>
                <a:cs typeface="Calibri"/>
                <a:sym typeface="Calibri"/>
              </a:rPr>
              <a:t>r</a:t>
            </a:r>
            <a:r>
              <a:rPr lang="en-US" sz="2800" b="1" i="0" u="none" strike="noStrike" cap="none" dirty="0">
                <a:solidFill>
                  <a:schemeClr val="dk1"/>
                </a:solidFill>
                <a:latin typeface="Calibri"/>
                <a:ea typeface="Calibri"/>
                <a:cs typeface="Calibri"/>
                <a:sym typeface="Calibri"/>
              </a:rPr>
              <a:t> </a:t>
            </a:r>
            <a:r>
              <a:rPr lang="en-US" sz="2800" b="0" i="0" u="none" strike="noStrike" cap="none" dirty="0">
                <a:solidFill>
                  <a:schemeClr val="dk1"/>
                </a:solidFill>
                <a:latin typeface="Calibri"/>
                <a:ea typeface="Calibri"/>
                <a:cs typeface="Calibri"/>
                <a:sym typeface="Calibri"/>
              </a:rPr>
              <a:t>= 4</a:t>
            </a:r>
            <a:r>
              <a:rPr lang="en-US" sz="2800" b="0" i="1" u="none" strike="noStrike" cap="none" dirty="0">
                <a:solidFill>
                  <a:schemeClr val="dk1"/>
                </a:solidFill>
                <a:latin typeface="Calibri"/>
                <a:ea typeface="Calibri"/>
                <a:cs typeface="Calibri"/>
                <a:sym typeface="Calibri"/>
              </a:rPr>
              <a:t>πr</a:t>
            </a:r>
            <a:r>
              <a:rPr lang="en-US" sz="2800" b="0" i="1" u="none" strike="noStrike" cap="none" baseline="30000" dirty="0">
                <a:solidFill>
                  <a:schemeClr val="dk1"/>
                </a:solidFill>
                <a:latin typeface="Calibri"/>
                <a:ea typeface="Calibri"/>
                <a:cs typeface="Calibri"/>
                <a:sym typeface="Calibri"/>
              </a:rPr>
              <a:t>2</a:t>
            </a:r>
            <a:r>
              <a:rPr lang="en-US" sz="2800" b="0" i="1" u="none" strike="noStrike" cap="none" dirty="0">
                <a:solidFill>
                  <a:schemeClr val="dk1"/>
                </a:solidFill>
                <a:latin typeface="Calibri"/>
                <a:ea typeface="Calibri"/>
                <a:cs typeface="Calibri"/>
                <a:sym typeface="Calibri"/>
              </a:rPr>
              <a:t>dr </a:t>
            </a:r>
            <a:r>
              <a:rPr lang="en-US" sz="2800" b="0" i="0" u="none" strike="noStrike" cap="none" dirty="0">
                <a:solidFill>
                  <a:schemeClr val="dk1"/>
                </a:solidFill>
                <a:latin typeface="Calibri"/>
                <a:ea typeface="Calibri"/>
                <a:cs typeface="Calibri"/>
                <a:sym typeface="Calibri"/>
              </a:rPr>
              <a:t>(</a:t>
            </a:r>
            <a:r>
              <a:rPr lang="en-US" sz="2800" b="0" i="1" u="none" strike="noStrike" cap="none" dirty="0">
                <a:solidFill>
                  <a:schemeClr val="dk1"/>
                </a:solidFill>
                <a:latin typeface="Calibri"/>
                <a:ea typeface="Calibri"/>
                <a:cs typeface="Calibri"/>
                <a:sym typeface="Calibri"/>
              </a:rPr>
              <a:t>d </a:t>
            </a:r>
            <a:r>
              <a:rPr lang="en-US" sz="2800" b="0" i="0" u="none" strike="noStrike" cap="none" dirty="0">
                <a:solidFill>
                  <a:schemeClr val="dk1"/>
                </a:solidFill>
                <a:latin typeface="Calibri"/>
                <a:ea typeface="Calibri"/>
                <a:cs typeface="Calibri"/>
                <a:sym typeface="Calibri"/>
              </a:rPr>
              <a:t>= 3), 2</a:t>
            </a:r>
            <a:r>
              <a:rPr lang="en-US" sz="2800" b="0" i="1" u="none" strike="noStrike" cap="none" dirty="0">
                <a:solidFill>
                  <a:schemeClr val="dk1"/>
                </a:solidFill>
                <a:latin typeface="Calibri"/>
                <a:ea typeface="Calibri"/>
                <a:cs typeface="Calibri"/>
                <a:sym typeface="Calibri"/>
              </a:rPr>
              <a:t>π</a:t>
            </a:r>
            <a:r>
              <a:rPr lang="en-US" sz="2800" b="0" i="1" u="none" strike="noStrike" cap="none" dirty="0" err="1">
                <a:solidFill>
                  <a:schemeClr val="dk1"/>
                </a:solidFill>
                <a:latin typeface="Calibri"/>
                <a:ea typeface="Calibri"/>
                <a:cs typeface="Calibri"/>
                <a:sym typeface="Calibri"/>
              </a:rPr>
              <a:t>rdr</a:t>
            </a:r>
            <a:r>
              <a:rPr lang="en-US" sz="2800" b="0" i="1" u="none" strike="noStrike" cap="none" dirty="0">
                <a:solidFill>
                  <a:schemeClr val="dk1"/>
                </a:solidFill>
                <a:latin typeface="Calibri"/>
                <a:ea typeface="Calibri"/>
                <a:cs typeface="Calibri"/>
                <a:sym typeface="Calibri"/>
              </a:rPr>
              <a:t> </a:t>
            </a:r>
            <a:r>
              <a:rPr lang="en-US" sz="2800" b="0" i="0" u="none" strike="noStrike" cap="none" dirty="0">
                <a:solidFill>
                  <a:schemeClr val="dk1"/>
                </a:solidFill>
                <a:latin typeface="Calibri"/>
                <a:ea typeface="Calibri"/>
                <a:cs typeface="Calibri"/>
                <a:sym typeface="Calibri"/>
              </a:rPr>
              <a:t>(</a:t>
            </a:r>
            <a:r>
              <a:rPr lang="en-US" sz="2800" b="0" i="1" u="none" strike="noStrike" cap="none" dirty="0">
                <a:solidFill>
                  <a:schemeClr val="dk1"/>
                </a:solidFill>
                <a:latin typeface="Calibri"/>
                <a:ea typeface="Calibri"/>
                <a:cs typeface="Calibri"/>
                <a:sym typeface="Calibri"/>
              </a:rPr>
              <a:t>d </a:t>
            </a:r>
            <a:r>
              <a:rPr lang="en-US" sz="2800" b="0" i="0" u="none" strike="noStrike" cap="none" dirty="0">
                <a:solidFill>
                  <a:schemeClr val="dk1"/>
                </a:solidFill>
                <a:latin typeface="Calibri"/>
                <a:ea typeface="Calibri"/>
                <a:cs typeface="Calibri"/>
                <a:sym typeface="Calibri"/>
              </a:rPr>
              <a:t>= 2), and 2</a:t>
            </a:r>
            <a:r>
              <a:rPr lang="en-US" sz="2800" b="0" i="1" u="none" strike="noStrike" cap="none" dirty="0">
                <a:solidFill>
                  <a:schemeClr val="dk1"/>
                </a:solidFill>
                <a:latin typeface="Calibri"/>
                <a:ea typeface="Calibri"/>
                <a:cs typeface="Calibri"/>
                <a:sym typeface="Calibri"/>
              </a:rPr>
              <a:t>dr </a:t>
            </a:r>
            <a:r>
              <a:rPr lang="en-US" sz="2800" b="0" i="0" u="none" strike="noStrike" cap="none" dirty="0">
                <a:solidFill>
                  <a:schemeClr val="dk1"/>
                </a:solidFill>
                <a:latin typeface="Calibri"/>
                <a:ea typeface="Calibri"/>
                <a:cs typeface="Calibri"/>
                <a:sym typeface="Calibri"/>
              </a:rPr>
              <a:t>(</a:t>
            </a:r>
            <a:r>
              <a:rPr lang="en-US" sz="2800" b="0" i="1" u="none" strike="noStrike" cap="none" dirty="0">
                <a:solidFill>
                  <a:schemeClr val="dk1"/>
                </a:solidFill>
                <a:latin typeface="Calibri"/>
                <a:ea typeface="Calibri"/>
                <a:cs typeface="Calibri"/>
                <a:sym typeface="Calibri"/>
              </a:rPr>
              <a:t>d </a:t>
            </a:r>
            <a:r>
              <a:rPr lang="en-US" sz="2800" b="0" i="0" u="none" strike="noStrike" cap="none" dirty="0">
                <a:solidFill>
                  <a:schemeClr val="dk1"/>
                </a:solidFill>
                <a:latin typeface="Calibri"/>
                <a:ea typeface="Calibri"/>
                <a:cs typeface="Calibri"/>
                <a:sym typeface="Calibri"/>
              </a:rPr>
              <a:t>= 1). </a:t>
            </a:r>
            <a:endParaRPr dirty="0"/>
          </a:p>
          <a:p>
            <a:pPr marL="742950" marR="0" lvl="1" indent="-285750" algn="l" rtl="0">
              <a:spcBef>
                <a:spcPts val="56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if we choose one particle as the origin and count all the other particles in the system, we obtain </a:t>
            </a:r>
            <a:r>
              <a:rPr lang="en-US" sz="2800" b="0" i="1" u="none" strike="noStrike" cap="none" dirty="0">
                <a:solidFill>
                  <a:schemeClr val="dk1"/>
                </a:solidFill>
                <a:latin typeface="Calibri"/>
                <a:ea typeface="Calibri"/>
                <a:cs typeface="Calibri"/>
                <a:sym typeface="Calibri"/>
              </a:rPr>
              <a:t>N − </a:t>
            </a:r>
            <a:r>
              <a:rPr lang="en-US" sz="2800" b="0" i="0" u="none" strike="noStrike" cap="none" dirty="0">
                <a:solidFill>
                  <a:schemeClr val="dk1"/>
                </a:solidFill>
                <a:latin typeface="Calibri"/>
                <a:ea typeface="Calibri"/>
                <a:cs typeface="Calibri"/>
                <a:sym typeface="Calibri"/>
              </a:rPr>
              <a:t>1 particles.</a:t>
            </a:r>
            <a:endParaRPr dirty="0"/>
          </a:p>
          <a:p>
            <a:pPr marL="342900" marR="0" lvl="0" indent="-342900" algn="l" rtl="0">
              <a:spcBef>
                <a:spcPts val="64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Question, what’s the g(r) for ideal gas?</a:t>
            </a:r>
            <a:endParaRPr dirty="0"/>
          </a:p>
          <a:p>
            <a:pPr marL="742950" marR="0" lvl="1" indent="-285750" algn="l" rtl="0">
              <a:spcBef>
                <a:spcPts val="56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What’s the g(r) for LJ potential?</a:t>
            </a:r>
            <a:endParaRPr sz="2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217" name="Shape 21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For an ideal gas, there are no correlations between the particles, and the normalization condition implies that </a:t>
            </a:r>
            <a:r>
              <a:rPr lang="en-US" sz="2960" b="0" i="1" u="none" strike="noStrike" cap="none">
                <a:solidFill>
                  <a:schemeClr val="dk1"/>
                </a:solidFill>
                <a:latin typeface="Calibri"/>
                <a:ea typeface="Calibri"/>
                <a:cs typeface="Calibri"/>
                <a:sym typeface="Calibri"/>
              </a:rPr>
              <a:t>g</a:t>
            </a:r>
            <a:r>
              <a:rPr lang="en-US" sz="2960" b="0" i="0" u="none" strike="noStrike" cap="none">
                <a:solidFill>
                  <a:schemeClr val="dk1"/>
                </a:solidFill>
                <a:latin typeface="Calibri"/>
                <a:ea typeface="Calibri"/>
                <a:cs typeface="Calibri"/>
                <a:sym typeface="Calibri"/>
              </a:rPr>
              <a:t>(</a:t>
            </a:r>
            <a:r>
              <a:rPr lang="en-US" sz="2960" b="0" i="1" u="none" strike="noStrike" cap="none">
                <a:solidFill>
                  <a:schemeClr val="dk1"/>
                </a:solidFill>
                <a:latin typeface="Calibri"/>
                <a:ea typeface="Calibri"/>
                <a:cs typeface="Calibri"/>
                <a:sym typeface="Calibri"/>
              </a:rPr>
              <a:t>r</a:t>
            </a:r>
            <a:r>
              <a:rPr lang="en-US" sz="2960" b="0" i="0" u="none" strike="noStrike" cap="none">
                <a:solidFill>
                  <a:schemeClr val="dk1"/>
                </a:solidFill>
                <a:latin typeface="Calibri"/>
                <a:ea typeface="Calibri"/>
                <a:cs typeface="Calibri"/>
                <a:sym typeface="Calibri"/>
              </a:rPr>
              <a:t>) = 1 for all </a:t>
            </a:r>
            <a:r>
              <a:rPr lang="en-US" sz="2960" b="0" i="1" u="none" strike="noStrike" cap="none">
                <a:solidFill>
                  <a:schemeClr val="dk1"/>
                </a:solidFill>
                <a:latin typeface="Calibri"/>
                <a:ea typeface="Calibri"/>
                <a:cs typeface="Calibri"/>
                <a:sym typeface="Calibri"/>
              </a:rPr>
              <a:t>r</a:t>
            </a:r>
            <a:r>
              <a:rPr lang="en-US" sz="2960" b="0" i="0" u="none" strike="noStrike" cap="none">
                <a:solidFill>
                  <a:schemeClr val="dk1"/>
                </a:solidFill>
                <a:latin typeface="Calibri"/>
                <a:ea typeface="Calibri"/>
                <a:cs typeface="Calibri"/>
                <a:sym typeface="Calibri"/>
              </a:rPr>
              <a:t>. </a:t>
            </a:r>
            <a:endParaRPr/>
          </a:p>
          <a:p>
            <a:pPr marL="342900" marR="0" lvl="0" indent="-342900" algn="l" rtl="0">
              <a:lnSpc>
                <a:spcPct val="8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For the Lennard-Jones interaction, we expect that </a:t>
            </a:r>
            <a:r>
              <a:rPr lang="en-US" sz="2960" b="0" i="1" u="none" strike="noStrike" cap="none">
                <a:solidFill>
                  <a:schemeClr val="dk1"/>
                </a:solidFill>
                <a:latin typeface="Calibri"/>
                <a:ea typeface="Calibri"/>
                <a:cs typeface="Calibri"/>
                <a:sym typeface="Calibri"/>
              </a:rPr>
              <a:t>g</a:t>
            </a:r>
            <a:r>
              <a:rPr lang="en-US" sz="2960" b="0" i="0" u="none" strike="noStrike" cap="none">
                <a:solidFill>
                  <a:schemeClr val="dk1"/>
                </a:solidFill>
                <a:latin typeface="Calibri"/>
                <a:ea typeface="Calibri"/>
                <a:cs typeface="Calibri"/>
                <a:sym typeface="Calibri"/>
              </a:rPr>
              <a:t>(</a:t>
            </a:r>
            <a:r>
              <a:rPr lang="en-US" sz="2960" b="0" i="1" u="none" strike="noStrike" cap="none">
                <a:solidFill>
                  <a:schemeClr val="dk1"/>
                </a:solidFill>
                <a:latin typeface="Calibri"/>
                <a:ea typeface="Calibri"/>
                <a:cs typeface="Calibri"/>
                <a:sym typeface="Calibri"/>
              </a:rPr>
              <a:t>r</a:t>
            </a:r>
            <a:r>
              <a:rPr lang="en-US" sz="2960" b="0" i="0" u="none" strike="noStrike" cap="none">
                <a:solidFill>
                  <a:schemeClr val="dk1"/>
                </a:solidFill>
                <a:latin typeface="Calibri"/>
                <a:ea typeface="Calibri"/>
                <a:cs typeface="Calibri"/>
                <a:sym typeface="Calibri"/>
              </a:rPr>
              <a:t>) </a:t>
            </a:r>
            <a:r>
              <a:rPr lang="en-US" sz="2960" b="0" i="1" u="none" strike="noStrike" cap="none">
                <a:solidFill>
                  <a:schemeClr val="dk1"/>
                </a:solidFill>
                <a:latin typeface="Calibri"/>
                <a:ea typeface="Calibri"/>
                <a:cs typeface="Calibri"/>
                <a:sym typeface="Calibri"/>
              </a:rPr>
              <a:t>→ </a:t>
            </a:r>
            <a:r>
              <a:rPr lang="en-US" sz="2960" b="0" i="0" u="none" strike="noStrike" cap="none">
                <a:solidFill>
                  <a:schemeClr val="dk1"/>
                </a:solidFill>
                <a:latin typeface="Calibri"/>
                <a:ea typeface="Calibri"/>
                <a:cs typeface="Calibri"/>
                <a:sym typeface="Calibri"/>
              </a:rPr>
              <a:t>0 as </a:t>
            </a:r>
            <a:r>
              <a:rPr lang="en-US" sz="2960" b="0" i="1" u="none" strike="noStrike" cap="none">
                <a:solidFill>
                  <a:schemeClr val="dk1"/>
                </a:solidFill>
                <a:latin typeface="Calibri"/>
                <a:ea typeface="Calibri"/>
                <a:cs typeface="Calibri"/>
                <a:sym typeface="Calibri"/>
              </a:rPr>
              <a:t>r → </a:t>
            </a:r>
            <a:r>
              <a:rPr lang="en-US" sz="2960" b="0" i="0" u="none" strike="noStrike" cap="none">
                <a:solidFill>
                  <a:schemeClr val="dk1"/>
                </a:solidFill>
                <a:latin typeface="Calibri"/>
                <a:ea typeface="Calibri"/>
                <a:cs typeface="Calibri"/>
                <a:sym typeface="Calibri"/>
              </a:rPr>
              <a:t>0, </a:t>
            </a:r>
            <a:endParaRPr/>
          </a:p>
          <a:p>
            <a:pPr marL="742950" marR="0" lvl="1" indent="-285750" algn="l" rtl="0">
              <a:lnSpc>
                <a:spcPct val="80000"/>
              </a:lnSpc>
              <a:spcBef>
                <a:spcPts val="518"/>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because the repulsive force between particles increases rapidly as </a:t>
            </a:r>
            <a:r>
              <a:rPr lang="en-US" sz="2590" b="0" i="1" u="none" strike="noStrike" cap="none">
                <a:solidFill>
                  <a:schemeClr val="dk1"/>
                </a:solidFill>
                <a:latin typeface="Calibri"/>
                <a:ea typeface="Calibri"/>
                <a:cs typeface="Calibri"/>
                <a:sym typeface="Calibri"/>
              </a:rPr>
              <a:t>r → ∞</a:t>
            </a:r>
            <a:r>
              <a:rPr lang="en-US" sz="2590" b="0" i="0" u="none" strike="noStrike" cap="none">
                <a:solidFill>
                  <a:schemeClr val="dk1"/>
                </a:solidFill>
                <a:latin typeface="Calibri"/>
                <a:ea typeface="Calibri"/>
                <a:cs typeface="Calibri"/>
                <a:sym typeface="Calibri"/>
              </a:rPr>
              <a:t>. </a:t>
            </a:r>
            <a:endParaRPr/>
          </a:p>
          <a:p>
            <a:pPr marL="342900" marR="0" lvl="0" indent="-342900" algn="l" rtl="0">
              <a:lnSpc>
                <a:spcPct val="80000"/>
              </a:lnSpc>
              <a:spcBef>
                <a:spcPts val="592"/>
              </a:spcBef>
              <a:spcAft>
                <a:spcPts val="0"/>
              </a:spcAft>
              <a:buClr>
                <a:schemeClr val="dk1"/>
              </a:buClr>
              <a:buSzPts val="2960"/>
              <a:buFont typeface="Arial"/>
              <a:buChar char="•"/>
            </a:pPr>
            <a:r>
              <a:rPr lang="en-US" sz="2960" b="0" i="1" u="none" strike="noStrike" cap="none">
                <a:solidFill>
                  <a:schemeClr val="dk1"/>
                </a:solidFill>
                <a:latin typeface="Calibri"/>
                <a:ea typeface="Calibri"/>
                <a:cs typeface="Calibri"/>
                <a:sym typeface="Calibri"/>
              </a:rPr>
              <a:t>g</a:t>
            </a:r>
            <a:r>
              <a:rPr lang="en-US" sz="2960" b="0" i="0" u="none" strike="noStrike" cap="none">
                <a:solidFill>
                  <a:schemeClr val="dk1"/>
                </a:solidFill>
                <a:latin typeface="Calibri"/>
                <a:ea typeface="Calibri"/>
                <a:cs typeface="Calibri"/>
                <a:sym typeface="Calibri"/>
              </a:rPr>
              <a:t>(</a:t>
            </a:r>
            <a:r>
              <a:rPr lang="en-US" sz="2960" b="0" i="1" u="none" strike="noStrike" cap="none">
                <a:solidFill>
                  <a:schemeClr val="dk1"/>
                </a:solidFill>
                <a:latin typeface="Calibri"/>
                <a:ea typeface="Calibri"/>
                <a:cs typeface="Calibri"/>
                <a:sym typeface="Calibri"/>
              </a:rPr>
              <a:t>r</a:t>
            </a:r>
            <a:r>
              <a:rPr lang="en-US" sz="2960" b="0" i="0" u="none" strike="noStrike" cap="none">
                <a:solidFill>
                  <a:schemeClr val="dk1"/>
                </a:solidFill>
                <a:latin typeface="Calibri"/>
                <a:ea typeface="Calibri"/>
                <a:cs typeface="Calibri"/>
                <a:sym typeface="Calibri"/>
              </a:rPr>
              <a:t>) </a:t>
            </a:r>
            <a:r>
              <a:rPr lang="en-US" sz="2960" b="0" i="1" u="none" strike="noStrike" cap="none">
                <a:solidFill>
                  <a:schemeClr val="dk1"/>
                </a:solidFill>
                <a:latin typeface="Calibri"/>
                <a:ea typeface="Calibri"/>
                <a:cs typeface="Calibri"/>
                <a:sym typeface="Calibri"/>
              </a:rPr>
              <a:t>→ </a:t>
            </a:r>
            <a:r>
              <a:rPr lang="en-US" sz="2960" b="0" i="0" u="none" strike="noStrike" cap="none">
                <a:solidFill>
                  <a:schemeClr val="dk1"/>
                </a:solidFill>
                <a:latin typeface="Calibri"/>
                <a:ea typeface="Calibri"/>
                <a:cs typeface="Calibri"/>
                <a:sym typeface="Calibri"/>
              </a:rPr>
              <a:t>1 as </a:t>
            </a:r>
            <a:r>
              <a:rPr lang="en-US" sz="2960" b="0" i="1" u="none" strike="noStrike" cap="none">
                <a:solidFill>
                  <a:schemeClr val="dk1"/>
                </a:solidFill>
                <a:latin typeface="Calibri"/>
                <a:ea typeface="Calibri"/>
                <a:cs typeface="Calibri"/>
                <a:sym typeface="Calibri"/>
              </a:rPr>
              <a:t>r → ∞</a:t>
            </a:r>
            <a:r>
              <a:rPr lang="en-US" sz="2960" b="0" i="0" u="none" strike="noStrike" cap="none">
                <a:solidFill>
                  <a:schemeClr val="dk1"/>
                </a:solidFill>
                <a:latin typeface="Calibri"/>
                <a:ea typeface="Calibri"/>
                <a:cs typeface="Calibri"/>
                <a:sym typeface="Calibri"/>
              </a:rPr>
              <a:t>, </a:t>
            </a:r>
            <a:endParaRPr/>
          </a:p>
          <a:p>
            <a:pPr marL="742950" marR="0" lvl="1" indent="-285750" algn="l" rtl="0">
              <a:lnSpc>
                <a:spcPct val="80000"/>
              </a:lnSpc>
              <a:spcBef>
                <a:spcPts val="518"/>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because the correlation of a given particle with the other particles decreases as their separation increases.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The quantity virial accumulated in </a:t>
            </a:r>
            <a:r>
              <a:rPr lang="en-US" dirty="0" err="1"/>
              <a:t>computeAcceleration</a:t>
            </a:r>
            <a:r>
              <a:rPr lang="en-US" dirty="0"/>
              <a:t> will be discussed later, </a:t>
            </a:r>
          </a:p>
          <a:p>
            <a:pPr lvl="1"/>
            <a:r>
              <a:rPr lang="en-US" dirty="0"/>
              <a:t>We will see that it is related to the pressure. </a:t>
            </a:r>
          </a:p>
          <a:p>
            <a:pPr lvl="1"/>
            <a:r>
              <a:rPr lang="en-US" dirty="0"/>
              <a:t>It is convenient to also calculate the potential energy in </a:t>
            </a:r>
            <a:r>
              <a:rPr lang="en-US" dirty="0" err="1"/>
              <a:t>computeAcceleration</a:t>
            </a:r>
            <a:r>
              <a:rPr lang="en-US" dirty="0"/>
              <a:t>. </a:t>
            </a:r>
          </a:p>
          <a:p>
            <a:pPr lvl="1"/>
            <a:r>
              <a:rPr lang="en-US" dirty="0"/>
              <a:t>Note that in reduced units, the mass of a particle is unity, and hence the acceleration and force are equivalent.</a:t>
            </a:r>
          </a:p>
        </p:txBody>
      </p:sp>
    </p:spTree>
    <p:extLst>
      <p:ext uri="{BB962C8B-B14F-4D97-AF65-F5344CB8AC3E}">
        <p14:creationId xmlns:p14="http://schemas.microsoft.com/office/powerpoint/2010/main" val="26586919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223" name="Shape 22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Several thermodynamic properties can be obtained from </a:t>
            </a:r>
            <a:r>
              <a:rPr lang="en-US" sz="3200" b="0" i="1" u="none" strike="noStrike" cap="none" dirty="0">
                <a:solidFill>
                  <a:schemeClr val="dk1"/>
                </a:solidFill>
                <a:latin typeface="Calibri"/>
                <a:ea typeface="Calibri"/>
                <a:cs typeface="Calibri"/>
                <a:sym typeface="Calibri"/>
              </a:rPr>
              <a:t>g</a:t>
            </a:r>
            <a:r>
              <a:rPr lang="en-US" sz="3200" b="0" i="0" u="none" strike="noStrike" cap="none" dirty="0">
                <a:solidFill>
                  <a:schemeClr val="dk1"/>
                </a:solidFill>
                <a:latin typeface="Calibri"/>
                <a:ea typeface="Calibri"/>
                <a:cs typeface="Calibri"/>
                <a:sym typeface="Calibri"/>
              </a:rPr>
              <a:t>(</a:t>
            </a:r>
            <a:r>
              <a:rPr lang="en-US" sz="3200" b="0" i="1" u="none" strike="noStrike" cap="none" dirty="0">
                <a:solidFill>
                  <a:schemeClr val="dk1"/>
                </a:solidFill>
                <a:latin typeface="Calibri"/>
                <a:ea typeface="Calibri"/>
                <a:cs typeface="Calibri"/>
                <a:sym typeface="Calibri"/>
              </a:rPr>
              <a:t>r</a:t>
            </a:r>
            <a:r>
              <a:rPr lang="en-US" sz="3200" b="0" i="0" u="none" strike="noStrike" cap="none" dirty="0">
                <a:solidFill>
                  <a:schemeClr val="dk1"/>
                </a:solidFill>
                <a:latin typeface="Calibri"/>
                <a:ea typeface="Calibri"/>
                <a:cs typeface="Calibri"/>
                <a:sym typeface="Calibri"/>
              </a:rPr>
              <a:t>). </a:t>
            </a:r>
            <a:endParaRPr dirty="0"/>
          </a:p>
          <a:p>
            <a:pPr marL="342900" marR="0" lvl="0" indent="-342900" algn="l" rtl="0">
              <a:lnSpc>
                <a:spcPct val="90000"/>
              </a:lnSpc>
              <a:spcBef>
                <a:spcPts val="64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Because </a:t>
            </a:r>
            <a:r>
              <a:rPr lang="en-US" sz="3200" b="0" i="1" u="none" strike="noStrike" cap="none" dirty="0" err="1">
                <a:solidFill>
                  <a:schemeClr val="dk1"/>
                </a:solidFill>
                <a:latin typeface="Calibri"/>
                <a:ea typeface="Calibri"/>
                <a:cs typeface="Calibri"/>
                <a:sym typeface="Calibri"/>
              </a:rPr>
              <a:t>ρg</a:t>
            </a:r>
            <a:r>
              <a:rPr lang="en-US" sz="3200" b="0" i="0" u="none" strike="noStrike" cap="none" dirty="0">
                <a:solidFill>
                  <a:schemeClr val="dk1"/>
                </a:solidFill>
                <a:latin typeface="Calibri"/>
                <a:ea typeface="Calibri"/>
                <a:cs typeface="Calibri"/>
                <a:sym typeface="Calibri"/>
              </a:rPr>
              <a:t>(</a:t>
            </a:r>
            <a:r>
              <a:rPr lang="en-US" sz="3200" b="0" i="1" u="none" strike="noStrike" cap="none" dirty="0">
                <a:solidFill>
                  <a:schemeClr val="dk1"/>
                </a:solidFill>
                <a:latin typeface="Calibri"/>
                <a:ea typeface="Calibri"/>
                <a:cs typeface="Calibri"/>
                <a:sym typeface="Calibri"/>
              </a:rPr>
              <a:t>r</a:t>
            </a:r>
            <a:r>
              <a:rPr lang="en-US" sz="3200" b="0" i="0" u="none" strike="noStrike" cap="none" dirty="0">
                <a:solidFill>
                  <a:schemeClr val="dk1"/>
                </a:solidFill>
                <a:latin typeface="Calibri"/>
                <a:ea typeface="Calibri"/>
                <a:cs typeface="Calibri"/>
                <a:sym typeface="Calibri"/>
              </a:rPr>
              <a:t>) can be interpreted as the local density of particles about a given particle, the potential energy of interaction between this particle and all other particles between </a:t>
            </a:r>
            <a:r>
              <a:rPr lang="en-US" sz="3200" b="0" i="1" u="none" strike="noStrike" cap="none" dirty="0">
                <a:solidFill>
                  <a:schemeClr val="dk1"/>
                </a:solidFill>
                <a:latin typeface="Calibri"/>
                <a:ea typeface="Calibri"/>
                <a:cs typeface="Calibri"/>
                <a:sym typeface="Calibri"/>
              </a:rPr>
              <a:t>r </a:t>
            </a:r>
            <a:r>
              <a:rPr lang="en-US" sz="3200" b="0" i="0" u="none" strike="noStrike" cap="none" dirty="0">
                <a:solidFill>
                  <a:schemeClr val="dk1"/>
                </a:solidFill>
                <a:latin typeface="Calibri"/>
                <a:ea typeface="Calibri"/>
                <a:cs typeface="Calibri"/>
                <a:sym typeface="Calibri"/>
              </a:rPr>
              <a:t>and </a:t>
            </a:r>
            <a:r>
              <a:rPr lang="en-US" sz="3200" b="0" i="1" u="none" strike="noStrike" cap="none" dirty="0">
                <a:solidFill>
                  <a:schemeClr val="dk1"/>
                </a:solidFill>
                <a:latin typeface="Calibri"/>
                <a:ea typeface="Calibri"/>
                <a:cs typeface="Calibri"/>
                <a:sym typeface="Calibri"/>
              </a:rPr>
              <a:t>r </a:t>
            </a:r>
            <a:r>
              <a:rPr lang="en-US" sz="3200" b="0" i="0" u="none" strike="noStrike" cap="none" dirty="0">
                <a:solidFill>
                  <a:schemeClr val="dk1"/>
                </a:solidFill>
                <a:latin typeface="Calibri"/>
                <a:ea typeface="Calibri"/>
                <a:cs typeface="Calibri"/>
                <a:sym typeface="Calibri"/>
              </a:rPr>
              <a:t>+ </a:t>
            </a:r>
            <a:r>
              <a:rPr lang="en-US" sz="3200" b="0" i="1" u="none" strike="noStrike" cap="none" dirty="0" err="1">
                <a:solidFill>
                  <a:schemeClr val="dk1"/>
                </a:solidFill>
                <a:latin typeface="Calibri"/>
                <a:ea typeface="Calibri"/>
                <a:cs typeface="Calibri"/>
                <a:sym typeface="Calibri"/>
              </a:rPr>
              <a:t>dr</a:t>
            </a:r>
            <a:r>
              <a:rPr lang="en-US" sz="3200" b="0" i="1" u="none" strike="noStrike" cap="none" dirty="0">
                <a:solidFill>
                  <a:schemeClr val="dk1"/>
                </a:solidFill>
                <a:latin typeface="Calibri"/>
                <a:ea typeface="Calibri"/>
                <a:cs typeface="Calibri"/>
                <a:sym typeface="Calibri"/>
              </a:rPr>
              <a:t> </a:t>
            </a:r>
            <a:r>
              <a:rPr lang="en-US" sz="3200" b="0" i="0" u="none" strike="noStrike" cap="none" dirty="0">
                <a:solidFill>
                  <a:schemeClr val="dk1"/>
                </a:solidFill>
                <a:latin typeface="Calibri"/>
                <a:ea typeface="Calibri"/>
                <a:cs typeface="Calibri"/>
                <a:sym typeface="Calibri"/>
              </a:rPr>
              <a:t>is </a:t>
            </a:r>
            <a:r>
              <a:rPr lang="en-US" sz="3200" b="0" i="1" u="none" strike="noStrike" cap="none" dirty="0">
                <a:solidFill>
                  <a:schemeClr val="dk1"/>
                </a:solidFill>
                <a:latin typeface="Calibri"/>
                <a:ea typeface="Calibri"/>
                <a:cs typeface="Calibri"/>
                <a:sym typeface="Calibri"/>
              </a:rPr>
              <a:t>u</a:t>
            </a:r>
            <a:r>
              <a:rPr lang="en-US" sz="3200" b="0" i="0" u="none" strike="noStrike" cap="none" dirty="0">
                <a:solidFill>
                  <a:schemeClr val="dk1"/>
                </a:solidFill>
                <a:latin typeface="Calibri"/>
                <a:ea typeface="Calibri"/>
                <a:cs typeface="Calibri"/>
                <a:sym typeface="Calibri"/>
              </a:rPr>
              <a:t>(</a:t>
            </a:r>
            <a:r>
              <a:rPr lang="en-US" sz="3200" b="0" i="1" u="none" strike="noStrike" cap="none" dirty="0">
                <a:solidFill>
                  <a:schemeClr val="dk1"/>
                </a:solidFill>
                <a:latin typeface="Calibri"/>
                <a:ea typeface="Calibri"/>
                <a:cs typeface="Calibri"/>
                <a:sym typeface="Calibri"/>
              </a:rPr>
              <a:t>r</a:t>
            </a:r>
            <a:r>
              <a:rPr lang="en-US" sz="3200" b="0" i="0" u="none" strike="noStrike" cap="none" dirty="0">
                <a:solidFill>
                  <a:schemeClr val="dk1"/>
                </a:solidFill>
                <a:latin typeface="Calibri"/>
                <a:ea typeface="Calibri"/>
                <a:cs typeface="Calibri"/>
                <a:sym typeface="Calibri"/>
              </a:rPr>
              <a:t>)</a:t>
            </a:r>
            <a:r>
              <a:rPr lang="en-US" sz="3200" b="0" i="1" u="none" strike="noStrike" cap="none" dirty="0" err="1">
                <a:solidFill>
                  <a:schemeClr val="dk1"/>
                </a:solidFill>
                <a:latin typeface="Calibri"/>
                <a:ea typeface="Calibri"/>
                <a:cs typeface="Calibri"/>
                <a:sym typeface="Calibri"/>
              </a:rPr>
              <a:t>ρg</a:t>
            </a:r>
            <a:r>
              <a:rPr lang="en-US" sz="3200" b="0" i="0" u="none" strike="noStrike" cap="none" dirty="0">
                <a:solidFill>
                  <a:schemeClr val="dk1"/>
                </a:solidFill>
                <a:latin typeface="Calibri"/>
                <a:ea typeface="Calibri"/>
                <a:cs typeface="Calibri"/>
                <a:sym typeface="Calibri"/>
              </a:rPr>
              <a:t>(</a:t>
            </a:r>
            <a:r>
              <a:rPr lang="en-US" sz="3200" b="0" i="1" u="none" strike="noStrike" cap="none" dirty="0">
                <a:solidFill>
                  <a:schemeClr val="dk1"/>
                </a:solidFill>
                <a:latin typeface="Calibri"/>
                <a:ea typeface="Calibri"/>
                <a:cs typeface="Calibri"/>
                <a:sym typeface="Calibri"/>
              </a:rPr>
              <a:t>r</a:t>
            </a:r>
            <a:r>
              <a:rPr lang="en-US" sz="3200" b="0" i="0" u="none" strike="noStrike" cap="none" dirty="0">
                <a:solidFill>
                  <a:schemeClr val="dk1"/>
                </a:solidFill>
                <a:latin typeface="Calibri"/>
                <a:ea typeface="Calibri"/>
                <a:cs typeface="Calibri"/>
                <a:sym typeface="Calibri"/>
              </a:rPr>
              <a:t>)</a:t>
            </a:r>
            <a:r>
              <a:rPr lang="en-US" sz="3200" b="0" i="1" u="none" strike="noStrike" cap="none" dirty="0" err="1">
                <a:solidFill>
                  <a:schemeClr val="dk1"/>
                </a:solidFill>
                <a:latin typeface="Calibri"/>
                <a:ea typeface="Calibri"/>
                <a:cs typeface="Calibri"/>
                <a:sym typeface="Calibri"/>
              </a:rPr>
              <a:t>d</a:t>
            </a:r>
            <a:r>
              <a:rPr lang="en-US" sz="3200" b="1" i="0" u="none" strike="noStrike" cap="none" dirty="0" err="1">
                <a:solidFill>
                  <a:schemeClr val="dk1"/>
                </a:solidFill>
                <a:latin typeface="Calibri"/>
                <a:ea typeface="Calibri"/>
                <a:cs typeface="Calibri"/>
                <a:sym typeface="Calibri"/>
              </a:rPr>
              <a:t>r</a:t>
            </a:r>
            <a:r>
              <a:rPr lang="en-US" sz="3200" b="0" i="0" u="none" strike="noStrike" cap="none" dirty="0">
                <a:solidFill>
                  <a:schemeClr val="dk1"/>
                </a:solidFill>
                <a:latin typeface="Calibri"/>
                <a:ea typeface="Calibri"/>
                <a:cs typeface="Calibri"/>
                <a:sym typeface="Calibri"/>
              </a:rPr>
              <a:t>, </a:t>
            </a:r>
            <a:endParaRPr dirty="0"/>
          </a:p>
          <a:p>
            <a:pPr marL="742950" marR="0" lvl="1" indent="-285750" algn="l" rtl="0">
              <a:lnSpc>
                <a:spcPct val="90000"/>
              </a:lnSpc>
              <a:spcBef>
                <a:spcPts val="56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if we assume that only two-body interactions are present. </a:t>
            </a:r>
            <a:endParaRP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229" name="Shape 22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The total potential energy is found by integrating over all </a:t>
            </a:r>
            <a:r>
              <a:rPr lang="en-US" sz="3200" b="0" i="1" u="none" strike="noStrike" cap="none">
                <a:solidFill>
                  <a:schemeClr val="dk1"/>
                </a:solidFill>
                <a:latin typeface="Calibri"/>
                <a:ea typeface="Calibri"/>
                <a:cs typeface="Calibri"/>
                <a:sym typeface="Calibri"/>
              </a:rPr>
              <a:t>r </a:t>
            </a:r>
            <a:r>
              <a:rPr lang="en-US" sz="3200" b="0" i="0" u="none" strike="noStrike" cap="none">
                <a:solidFill>
                  <a:schemeClr val="dk1"/>
                </a:solidFill>
                <a:latin typeface="Calibri"/>
                <a:ea typeface="Calibri"/>
                <a:cs typeface="Calibri"/>
                <a:sym typeface="Calibri"/>
              </a:rPr>
              <a:t>and multiplying by </a:t>
            </a:r>
            <a:r>
              <a:rPr lang="en-US" sz="3200" b="0" i="1" u="none" strike="noStrike" cap="none">
                <a:solidFill>
                  <a:schemeClr val="dk1"/>
                </a:solidFill>
                <a:latin typeface="Calibri"/>
                <a:ea typeface="Calibri"/>
                <a:cs typeface="Calibri"/>
                <a:sym typeface="Calibri"/>
              </a:rPr>
              <a:t>N/</a:t>
            </a:r>
            <a:r>
              <a:rPr lang="en-US" sz="3200" b="0" i="0" u="none" strike="noStrike" cap="none">
                <a:solidFill>
                  <a:schemeClr val="dk1"/>
                </a:solidFill>
                <a:latin typeface="Calibri"/>
                <a:ea typeface="Calibri"/>
                <a:cs typeface="Calibri"/>
                <a:sym typeface="Calibri"/>
              </a:rPr>
              <a:t>2.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Why do we have to divide it with 2?</a:t>
            </a:r>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235" name="Shape 23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The result is that the mean potential energy per particle can be expressed as</a:t>
            </a:r>
            <a:endParaRPr/>
          </a:p>
          <a:p>
            <a:pPr marL="342900" marR="0" lvl="0" indent="-342900" algn="l" rtl="0">
              <a:spcBef>
                <a:spcPts val="640"/>
              </a:spcBef>
              <a:spcAft>
                <a:spcPts val="0"/>
              </a:spcAft>
              <a:buClr>
                <a:schemeClr val="dk1"/>
              </a:buClr>
              <a:buSzPts val="3200"/>
              <a:buFont typeface="Arial"/>
              <a:buChar char="•"/>
            </a:pPr>
            <a:r>
              <a:rPr lang="en-US" sz="3200" b="0" i="1" u="none" strike="noStrike" cap="none">
                <a:solidFill>
                  <a:schemeClr val="dk1"/>
                </a:solidFill>
                <a:latin typeface="Calibri"/>
                <a:ea typeface="Calibri"/>
                <a:cs typeface="Calibri"/>
                <a:sym typeface="Calibri"/>
              </a:rPr>
              <a:t>U/N</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ρ/</a:t>
            </a:r>
            <a:r>
              <a:rPr lang="en-US" sz="3200" b="0" i="0" u="none" strike="noStrike" cap="none">
                <a:solidFill>
                  <a:schemeClr val="dk1"/>
                </a:solidFill>
                <a:latin typeface="Calibri"/>
                <a:ea typeface="Calibri"/>
                <a:cs typeface="Calibri"/>
                <a:sym typeface="Calibri"/>
              </a:rPr>
              <a:t>2) ∫</a:t>
            </a:r>
            <a:r>
              <a:rPr lang="en-US" sz="3200" b="0" i="1" u="none" strike="noStrike" cap="none">
                <a:solidFill>
                  <a:schemeClr val="dk1"/>
                </a:solidFill>
                <a:latin typeface="Calibri"/>
                <a:ea typeface="Calibri"/>
                <a:cs typeface="Calibri"/>
                <a:sym typeface="Calibri"/>
              </a:rPr>
              <a:t>g</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r</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u</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r</a:t>
            </a:r>
            <a:r>
              <a:rPr lang="en-US" sz="3200" b="0" i="0" u="none" strike="noStrike" cap="none">
                <a:solidFill>
                  <a:schemeClr val="dk1"/>
                </a:solidFill>
                <a:latin typeface="Calibri"/>
                <a:ea typeface="Calibri"/>
                <a:cs typeface="Calibri"/>
                <a:sym typeface="Calibri"/>
              </a:rPr>
              <a:t>) </a:t>
            </a:r>
            <a:r>
              <a:rPr lang="en-US" sz="3200" b="0" i="1" u="none" strike="noStrike" cap="none">
                <a:solidFill>
                  <a:schemeClr val="dk1"/>
                </a:solidFill>
                <a:latin typeface="Calibri"/>
                <a:ea typeface="Calibri"/>
                <a:cs typeface="Calibri"/>
                <a:sym typeface="Calibri"/>
              </a:rPr>
              <a:t>d</a:t>
            </a:r>
            <a:r>
              <a:rPr lang="en-US" sz="3200" b="1" i="0" u="none" strike="noStrike" cap="none">
                <a:solidFill>
                  <a:schemeClr val="dk1"/>
                </a:solidFill>
                <a:latin typeface="Calibri"/>
                <a:ea typeface="Calibri"/>
                <a:cs typeface="Calibri"/>
                <a:sym typeface="Calibri"/>
              </a:rPr>
              <a:t>r</a:t>
            </a:r>
            <a:r>
              <a:rPr lang="en-US" sz="3200" b="0" i="1" u="none" strike="noStrike" cap="none">
                <a:solidFill>
                  <a:schemeClr val="dk1"/>
                </a:solidFill>
                <a:latin typeface="Calibri"/>
                <a:ea typeface="Calibri"/>
                <a:cs typeface="Calibri"/>
                <a:sym typeface="Calibri"/>
              </a:rPr>
              <a:t>. </a:t>
            </a:r>
            <a:endParaRPr sz="3200" b="0" i="0" u="none" strike="noStrike" cap="none">
              <a:solidFill>
                <a:schemeClr val="dk1"/>
              </a:solidFill>
              <a:latin typeface="Calibri"/>
              <a:ea typeface="Calibri"/>
              <a:cs typeface="Calibri"/>
              <a:sym typeface="Calibri"/>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It also can be shown that the relation for the mean pressure can be rewritten in terms of </a:t>
            </a:r>
            <a:r>
              <a:rPr lang="en-US" sz="3200" b="0" i="1" u="none" strike="noStrike" cap="none">
                <a:solidFill>
                  <a:schemeClr val="dk1"/>
                </a:solidFill>
                <a:latin typeface="Calibri"/>
                <a:ea typeface="Calibri"/>
                <a:cs typeface="Calibri"/>
                <a:sym typeface="Calibri"/>
              </a:rPr>
              <a:t>g</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r</a:t>
            </a:r>
            <a:r>
              <a:rPr lang="en-US" sz="3200" b="0" i="0" u="none" strike="noStrike" cap="none">
                <a:solidFill>
                  <a:schemeClr val="dk1"/>
                </a:solidFill>
                <a:latin typeface="Calibri"/>
                <a:ea typeface="Calibri"/>
                <a:cs typeface="Calibri"/>
                <a:sym typeface="Calibri"/>
              </a:rPr>
              <a:t>) so that the equation of state can be expressed as</a:t>
            </a:r>
            <a:endParaRPr/>
          </a:p>
          <a:p>
            <a:pPr marL="342900" marR="0" lvl="0" indent="-342900" algn="l" rtl="0">
              <a:spcBef>
                <a:spcPts val="640"/>
              </a:spcBef>
              <a:spcAft>
                <a:spcPts val="0"/>
              </a:spcAft>
              <a:buClr>
                <a:schemeClr val="dk1"/>
              </a:buClr>
              <a:buSzPts val="3200"/>
              <a:buFont typeface="Arial"/>
              <a:buChar char="•"/>
            </a:pPr>
            <a:r>
              <a:rPr lang="en-US" sz="3200" b="0" i="1" u="none" strike="noStrike" cap="none">
                <a:solidFill>
                  <a:schemeClr val="dk1"/>
                </a:solidFill>
                <a:latin typeface="Calibri"/>
                <a:ea typeface="Calibri"/>
                <a:cs typeface="Calibri"/>
                <a:sym typeface="Calibri"/>
              </a:rPr>
              <a:t>PV/NkT</a:t>
            </a:r>
            <a:r>
              <a:rPr lang="en-US" sz="3200" b="0" i="0" u="none" strike="noStrike" cap="none">
                <a:solidFill>
                  <a:schemeClr val="dk1"/>
                </a:solidFill>
                <a:latin typeface="Calibri"/>
                <a:ea typeface="Calibri"/>
                <a:cs typeface="Calibri"/>
                <a:sym typeface="Calibri"/>
              </a:rPr>
              <a:t>= 1 </a:t>
            </a:r>
            <a:r>
              <a:rPr lang="en-US" sz="3200" b="0" i="1" u="none" strike="noStrike" cap="none">
                <a:solidFill>
                  <a:schemeClr val="dk1"/>
                </a:solidFill>
                <a:latin typeface="Calibri"/>
                <a:ea typeface="Calibri"/>
                <a:cs typeface="Calibri"/>
                <a:sym typeface="Calibri"/>
              </a:rPr>
              <a:t>− (ρ/</a:t>
            </a:r>
            <a:r>
              <a:rPr lang="en-US" sz="3200" b="0" i="0" u="none" strike="noStrike" cap="none">
                <a:solidFill>
                  <a:schemeClr val="dk1"/>
                </a:solidFill>
                <a:latin typeface="Calibri"/>
                <a:ea typeface="Calibri"/>
                <a:cs typeface="Calibri"/>
                <a:sym typeface="Calibri"/>
              </a:rPr>
              <a:t>2</a:t>
            </a:r>
            <a:r>
              <a:rPr lang="en-US" sz="3200" b="0" i="1" u="none" strike="noStrike" cap="none">
                <a:solidFill>
                  <a:schemeClr val="dk1"/>
                </a:solidFill>
                <a:latin typeface="Calibri"/>
                <a:ea typeface="Calibri"/>
                <a:cs typeface="Calibri"/>
                <a:sym typeface="Calibri"/>
              </a:rPr>
              <a:t>kTd) </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g</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r</a:t>
            </a:r>
            <a:r>
              <a:rPr lang="en-US" sz="3200" b="0" i="0" u="none" strike="noStrike" cap="none">
                <a:solidFill>
                  <a:schemeClr val="dk1"/>
                </a:solidFill>
                <a:latin typeface="Calibri"/>
                <a:ea typeface="Calibri"/>
                <a:cs typeface="Calibri"/>
                <a:sym typeface="Calibri"/>
              </a:rPr>
              <a:t>) </a:t>
            </a:r>
            <a:r>
              <a:rPr lang="en-US" sz="3200" b="0" i="1" u="none" strike="noStrike" cap="none">
                <a:solidFill>
                  <a:schemeClr val="dk1"/>
                </a:solidFill>
                <a:latin typeface="Calibri"/>
                <a:ea typeface="Calibri"/>
                <a:cs typeface="Calibri"/>
                <a:sym typeface="Calibri"/>
              </a:rPr>
              <a:t>r (du</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r</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dr)d</a:t>
            </a:r>
            <a:r>
              <a:rPr lang="en-US" sz="3200" b="1" i="0" u="none" strike="noStrike" cap="none">
                <a:solidFill>
                  <a:schemeClr val="dk1"/>
                </a:solidFill>
                <a:latin typeface="Calibri"/>
                <a:ea typeface="Calibri"/>
                <a:cs typeface="Calibri"/>
                <a:sym typeface="Calibri"/>
              </a:rPr>
              <a:t>r</a:t>
            </a:r>
            <a:r>
              <a:rPr lang="en-US" sz="3200" b="0" i="1" u="none" strike="noStrike" cap="none">
                <a:solidFill>
                  <a:schemeClr val="dk1"/>
                </a:solidFill>
                <a:latin typeface="Calibri"/>
                <a:ea typeface="Calibri"/>
                <a:cs typeface="Calibri"/>
                <a:sym typeface="Calibri"/>
              </a:rPr>
              <a:t>.</a:t>
            </a: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241" name="Shape 24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To determine </a:t>
            </a:r>
            <a:r>
              <a:rPr lang="en-US" sz="3200" b="0" i="1" u="none" strike="noStrike" cap="none">
                <a:solidFill>
                  <a:schemeClr val="dk1"/>
                </a:solidFill>
                <a:latin typeface="Calibri"/>
                <a:ea typeface="Calibri"/>
                <a:cs typeface="Calibri"/>
                <a:sym typeface="Calibri"/>
              </a:rPr>
              <a:t>g</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r</a:t>
            </a:r>
            <a:r>
              <a:rPr lang="en-US" sz="3200" b="0" i="0" u="none" strike="noStrike" cap="none">
                <a:solidFill>
                  <a:schemeClr val="dk1"/>
                </a:solidFill>
                <a:latin typeface="Calibri"/>
                <a:ea typeface="Calibri"/>
                <a:cs typeface="Calibri"/>
                <a:sym typeface="Calibri"/>
              </a:rPr>
              <a:t>) for a particular configuration of particles, </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we first compute </a:t>
            </a:r>
            <a:r>
              <a:rPr lang="en-US" sz="2800" b="0" i="1" u="none" strike="noStrike" cap="none">
                <a:solidFill>
                  <a:schemeClr val="dk1"/>
                </a:solidFill>
                <a:latin typeface="Calibri"/>
                <a:ea typeface="Calibri"/>
                <a:cs typeface="Calibri"/>
                <a:sym typeface="Calibri"/>
              </a:rPr>
              <a:t>n</a:t>
            </a:r>
            <a:r>
              <a:rPr lang="en-US" sz="2800" b="0" i="0" u="none" strike="noStrike" cap="none">
                <a:solidFill>
                  <a:schemeClr val="dk1"/>
                </a:solidFill>
                <a:latin typeface="Calibri"/>
                <a:ea typeface="Calibri"/>
                <a:cs typeface="Calibri"/>
                <a:sym typeface="Calibri"/>
              </a:rPr>
              <a:t>(</a:t>
            </a:r>
            <a:r>
              <a:rPr lang="en-US" sz="2800" b="0" i="1" u="none" strike="noStrike" cap="none">
                <a:solidFill>
                  <a:schemeClr val="dk1"/>
                </a:solidFill>
                <a:latin typeface="Calibri"/>
                <a:ea typeface="Calibri"/>
                <a:cs typeface="Calibri"/>
                <a:sym typeface="Calibri"/>
              </a:rPr>
              <a:t>r,</a:t>
            </a:r>
            <a:r>
              <a:rPr lang="en-US" sz="2800" b="0" i="0" u="none" strike="noStrike" cap="none">
                <a:solidFill>
                  <a:schemeClr val="dk1"/>
                </a:solidFill>
                <a:latin typeface="Calibri"/>
                <a:ea typeface="Calibri"/>
                <a:cs typeface="Calibri"/>
                <a:sym typeface="Calibri"/>
              </a:rPr>
              <a:t>Δ</a:t>
            </a:r>
            <a:r>
              <a:rPr lang="en-US" sz="2800" b="0" i="1" u="none" strike="noStrike" cap="none">
                <a:solidFill>
                  <a:schemeClr val="dk1"/>
                </a:solidFill>
                <a:latin typeface="Calibri"/>
                <a:ea typeface="Calibri"/>
                <a:cs typeface="Calibri"/>
                <a:sym typeface="Calibri"/>
              </a:rPr>
              <a:t>r</a:t>
            </a:r>
            <a:r>
              <a:rPr lang="en-US" sz="2800" b="0" i="0" u="none" strike="noStrike" cap="none">
                <a:solidFill>
                  <a:schemeClr val="dk1"/>
                </a:solidFill>
                <a:latin typeface="Calibri"/>
                <a:ea typeface="Calibri"/>
                <a:cs typeface="Calibri"/>
                <a:sym typeface="Calibri"/>
              </a:rPr>
              <a:t>), the number of particles in a spherical (circular) shell of radius </a:t>
            </a:r>
            <a:r>
              <a:rPr lang="en-US" sz="2800" b="0" i="1" u="none" strike="noStrike" cap="none">
                <a:solidFill>
                  <a:schemeClr val="dk1"/>
                </a:solidFill>
                <a:latin typeface="Calibri"/>
                <a:ea typeface="Calibri"/>
                <a:cs typeface="Calibri"/>
                <a:sym typeface="Calibri"/>
              </a:rPr>
              <a:t>r </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and a small, but nonzero width Δ</a:t>
            </a:r>
            <a:r>
              <a:rPr lang="en-US" sz="2800" b="0" i="1" u="none" strike="noStrike" cap="none">
                <a:solidFill>
                  <a:schemeClr val="dk1"/>
                </a:solidFill>
                <a:latin typeface="Calibri"/>
                <a:ea typeface="Calibri"/>
                <a:cs typeface="Calibri"/>
                <a:sym typeface="Calibri"/>
              </a:rPr>
              <a:t>r</a:t>
            </a:r>
            <a:r>
              <a:rPr lang="en-US" sz="2800" b="0" i="0" u="none" strike="noStrike" cap="none">
                <a:solidFill>
                  <a:schemeClr val="dk1"/>
                </a:solidFill>
                <a:latin typeface="Calibri"/>
                <a:ea typeface="Calibri"/>
                <a:cs typeface="Calibri"/>
                <a:sym typeface="Calibri"/>
              </a:rPr>
              <a:t>, </a:t>
            </a:r>
            <a:endParaRPr/>
          </a:p>
          <a:p>
            <a:pPr marL="1143000" marR="0" lvl="2" indent="-228600" algn="l" rtl="0">
              <a:spcBef>
                <a:spcPts val="48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with the center of the shell centered about each particle. </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A method for computing </a:t>
            </a:r>
            <a:r>
              <a:rPr lang="en-US" sz="2800" b="0" i="1" u="none" strike="noStrike" cap="none">
                <a:solidFill>
                  <a:schemeClr val="dk1"/>
                </a:solidFill>
                <a:latin typeface="Calibri"/>
                <a:ea typeface="Calibri"/>
                <a:cs typeface="Calibri"/>
                <a:sym typeface="Calibri"/>
              </a:rPr>
              <a:t>n</a:t>
            </a:r>
            <a:r>
              <a:rPr lang="en-US" sz="2800" b="0" i="0" u="none" strike="noStrike" cap="none">
                <a:solidFill>
                  <a:schemeClr val="dk1"/>
                </a:solidFill>
                <a:latin typeface="Calibri"/>
                <a:ea typeface="Calibri"/>
                <a:cs typeface="Calibri"/>
                <a:sym typeface="Calibri"/>
              </a:rPr>
              <a:t>(</a:t>
            </a:r>
            <a:r>
              <a:rPr lang="en-US" sz="2800" b="0" i="1" u="none" strike="noStrike" cap="none">
                <a:solidFill>
                  <a:schemeClr val="dk1"/>
                </a:solidFill>
                <a:latin typeface="Calibri"/>
                <a:ea typeface="Calibri"/>
                <a:cs typeface="Calibri"/>
                <a:sym typeface="Calibri"/>
              </a:rPr>
              <a:t>r</a:t>
            </a:r>
            <a:r>
              <a:rPr lang="en-US" sz="2800" b="0" i="0" u="none" strike="noStrike" cap="none">
                <a:solidFill>
                  <a:schemeClr val="dk1"/>
                </a:solidFill>
                <a:latin typeface="Calibri"/>
                <a:ea typeface="Calibri"/>
                <a:cs typeface="Calibri"/>
                <a:sym typeface="Calibri"/>
              </a:rPr>
              <a:t>) is given in next page.</a:t>
            </a: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247" name="Shape 24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The use of periodic boundary conditions in computeRDF implies that </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the maximum separation between any two particles in the </a:t>
            </a:r>
            <a:r>
              <a:rPr lang="en-US" sz="2800" b="0" i="1" u="none" strike="noStrike" cap="none">
                <a:solidFill>
                  <a:schemeClr val="dk1"/>
                </a:solidFill>
                <a:latin typeface="Calibri"/>
                <a:ea typeface="Calibri"/>
                <a:cs typeface="Calibri"/>
                <a:sym typeface="Calibri"/>
              </a:rPr>
              <a:t>x </a:t>
            </a:r>
            <a:r>
              <a:rPr lang="en-US" sz="2800" b="0" i="0" u="none" strike="noStrike" cap="none">
                <a:solidFill>
                  <a:schemeClr val="dk1"/>
                </a:solidFill>
                <a:latin typeface="Calibri"/>
                <a:ea typeface="Calibri"/>
                <a:cs typeface="Calibri"/>
                <a:sym typeface="Calibri"/>
              </a:rPr>
              <a:t>and </a:t>
            </a:r>
            <a:r>
              <a:rPr lang="en-US" sz="2800" b="0" i="1" u="none" strike="noStrike" cap="none">
                <a:solidFill>
                  <a:schemeClr val="dk1"/>
                </a:solidFill>
                <a:latin typeface="Calibri"/>
                <a:ea typeface="Calibri"/>
                <a:cs typeface="Calibri"/>
                <a:sym typeface="Calibri"/>
              </a:rPr>
              <a:t>y </a:t>
            </a:r>
            <a:r>
              <a:rPr lang="en-US" sz="2800" b="0" i="0" u="none" strike="noStrike" cap="none">
                <a:solidFill>
                  <a:schemeClr val="dk1"/>
                </a:solidFill>
                <a:latin typeface="Calibri"/>
                <a:ea typeface="Calibri"/>
                <a:cs typeface="Calibri"/>
                <a:sym typeface="Calibri"/>
              </a:rPr>
              <a:t>direction is </a:t>
            </a:r>
            <a:r>
              <a:rPr lang="en-US" sz="2800" b="0" i="1" u="none" strike="noStrike" cap="none">
                <a:solidFill>
                  <a:schemeClr val="dk1"/>
                </a:solidFill>
                <a:latin typeface="Calibri"/>
                <a:ea typeface="Calibri"/>
                <a:cs typeface="Calibri"/>
                <a:sym typeface="Calibri"/>
              </a:rPr>
              <a:t>Lx/</a:t>
            </a:r>
            <a:r>
              <a:rPr lang="en-US" sz="2800" b="0" i="0" u="none" strike="noStrike" cap="none">
                <a:solidFill>
                  <a:schemeClr val="dk1"/>
                </a:solidFill>
                <a:latin typeface="Calibri"/>
                <a:ea typeface="Calibri"/>
                <a:cs typeface="Calibri"/>
                <a:sym typeface="Calibri"/>
              </a:rPr>
              <a:t>2 and </a:t>
            </a:r>
            <a:r>
              <a:rPr lang="en-US" sz="2800" b="0" i="1" u="none" strike="noStrike" cap="none">
                <a:solidFill>
                  <a:schemeClr val="dk1"/>
                </a:solidFill>
                <a:latin typeface="Calibri"/>
                <a:ea typeface="Calibri"/>
                <a:cs typeface="Calibri"/>
                <a:sym typeface="Calibri"/>
              </a:rPr>
              <a:t>Ly/</a:t>
            </a:r>
            <a:r>
              <a:rPr lang="en-US" sz="2800" b="0" i="0" u="none" strike="noStrike" cap="none">
                <a:solidFill>
                  <a:schemeClr val="dk1"/>
                </a:solidFill>
                <a:latin typeface="Calibri"/>
                <a:ea typeface="Calibri"/>
                <a:cs typeface="Calibri"/>
                <a:sym typeface="Calibri"/>
              </a:rPr>
              <a:t>2, respectively. </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Hence, we can determine </a:t>
            </a:r>
            <a:r>
              <a:rPr lang="en-US" sz="2800" b="0" i="1" u="none" strike="noStrike" cap="none">
                <a:solidFill>
                  <a:schemeClr val="dk1"/>
                </a:solidFill>
                <a:latin typeface="Calibri"/>
                <a:ea typeface="Calibri"/>
                <a:cs typeface="Calibri"/>
                <a:sym typeface="Calibri"/>
              </a:rPr>
              <a:t>g</a:t>
            </a:r>
            <a:r>
              <a:rPr lang="en-US" sz="2800" b="0" i="0" u="none" strike="noStrike" cap="none">
                <a:solidFill>
                  <a:schemeClr val="dk1"/>
                </a:solidFill>
                <a:latin typeface="Calibri"/>
                <a:ea typeface="Calibri"/>
                <a:cs typeface="Calibri"/>
                <a:sym typeface="Calibri"/>
              </a:rPr>
              <a:t>(</a:t>
            </a:r>
            <a:r>
              <a:rPr lang="en-US" sz="2800" b="0" i="1" u="none" strike="noStrike" cap="none">
                <a:solidFill>
                  <a:schemeClr val="dk1"/>
                </a:solidFill>
                <a:latin typeface="Calibri"/>
                <a:ea typeface="Calibri"/>
                <a:cs typeface="Calibri"/>
                <a:sym typeface="Calibri"/>
              </a:rPr>
              <a:t>r</a:t>
            </a:r>
            <a:r>
              <a:rPr lang="en-US" sz="2800" b="0" i="0" u="none" strike="noStrike" cap="none">
                <a:solidFill>
                  <a:schemeClr val="dk1"/>
                </a:solidFill>
                <a:latin typeface="Calibri"/>
                <a:ea typeface="Calibri"/>
                <a:cs typeface="Calibri"/>
                <a:sym typeface="Calibri"/>
              </a:rPr>
              <a:t>) only for </a:t>
            </a:r>
            <a:r>
              <a:rPr lang="en-US" sz="2800" b="0" i="1" u="none" strike="noStrike" cap="none">
                <a:solidFill>
                  <a:schemeClr val="dk1"/>
                </a:solidFill>
                <a:latin typeface="Calibri"/>
                <a:ea typeface="Calibri"/>
                <a:cs typeface="Calibri"/>
                <a:sym typeface="Calibri"/>
              </a:rPr>
              <a:t>r ≤ </a:t>
            </a:r>
            <a:r>
              <a:rPr lang="en-US" sz="2800" b="0" i="0" u="none" strike="noStrike" cap="none">
                <a:solidFill>
                  <a:schemeClr val="dk1"/>
                </a:solidFill>
                <a:latin typeface="Calibri"/>
                <a:ea typeface="Calibri"/>
                <a:cs typeface="Calibri"/>
                <a:sym typeface="Calibri"/>
              </a:rPr>
              <a:t>1/2 min(</a:t>
            </a:r>
            <a:r>
              <a:rPr lang="en-US" sz="2800" b="0" i="1" u="none" strike="noStrike" cap="none">
                <a:solidFill>
                  <a:schemeClr val="dk1"/>
                </a:solidFill>
                <a:latin typeface="Calibri"/>
                <a:ea typeface="Calibri"/>
                <a:cs typeface="Calibri"/>
                <a:sym typeface="Calibri"/>
              </a:rPr>
              <a:t>Lx,Ly</a:t>
            </a:r>
            <a:r>
              <a:rPr lang="en-US" sz="2800" b="0" i="0" u="none" strike="noStrike" cap="none">
                <a:solidFill>
                  <a:schemeClr val="dk1"/>
                </a:solidFill>
                <a:latin typeface="Calibri"/>
                <a:ea typeface="Calibri"/>
                <a:cs typeface="Calibri"/>
                <a:sym typeface="Calibri"/>
              </a:rPr>
              <a:t>)</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253" name="Shape 25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To obtain </a:t>
            </a:r>
            <a:r>
              <a:rPr lang="en-US" sz="3200" b="0" i="1" u="none" strike="noStrike" cap="none">
                <a:solidFill>
                  <a:schemeClr val="dk1"/>
                </a:solidFill>
                <a:latin typeface="Calibri"/>
                <a:ea typeface="Calibri"/>
                <a:cs typeface="Calibri"/>
                <a:sym typeface="Calibri"/>
              </a:rPr>
              <a:t>g</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r</a:t>
            </a:r>
            <a:r>
              <a:rPr lang="en-US" sz="3200" b="0" i="0" u="none" strike="noStrike" cap="none">
                <a:solidFill>
                  <a:schemeClr val="dk1"/>
                </a:solidFill>
                <a:latin typeface="Calibri"/>
                <a:ea typeface="Calibri"/>
                <a:cs typeface="Calibri"/>
                <a:sym typeface="Calibri"/>
              </a:rPr>
              <a:t>) from </a:t>
            </a:r>
            <a:r>
              <a:rPr lang="en-US" sz="3200" b="0" i="1" u="none" strike="noStrike" cap="none">
                <a:solidFill>
                  <a:schemeClr val="dk1"/>
                </a:solidFill>
                <a:latin typeface="Calibri"/>
                <a:ea typeface="Calibri"/>
                <a:cs typeface="Calibri"/>
                <a:sym typeface="Calibri"/>
              </a:rPr>
              <a:t>n</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r</a:t>
            </a:r>
            <a:r>
              <a:rPr lang="en-US" sz="3200" b="0" i="0" u="none" strike="noStrike" cap="none">
                <a:solidFill>
                  <a:schemeClr val="dk1"/>
                </a:solidFill>
                <a:latin typeface="Calibri"/>
                <a:ea typeface="Calibri"/>
                <a:cs typeface="Calibri"/>
                <a:sym typeface="Calibri"/>
              </a:rPr>
              <a:t>), we note that for a given particle </a:t>
            </a:r>
            <a:r>
              <a:rPr lang="en-US" sz="3200" b="0" i="1" u="none" strike="noStrike" cap="none">
                <a:solidFill>
                  <a:schemeClr val="dk1"/>
                </a:solidFill>
                <a:latin typeface="Calibri"/>
                <a:ea typeface="Calibri"/>
                <a:cs typeface="Calibri"/>
                <a:sym typeface="Calibri"/>
              </a:rPr>
              <a:t>i</a:t>
            </a:r>
            <a:r>
              <a:rPr lang="en-US" sz="3200" b="0" i="0" u="none" strike="noStrike" cap="none">
                <a:solidFill>
                  <a:schemeClr val="dk1"/>
                </a:solidFill>
                <a:latin typeface="Calibri"/>
                <a:ea typeface="Calibri"/>
                <a:cs typeface="Calibri"/>
                <a:sym typeface="Calibri"/>
              </a:rPr>
              <a:t>, we consider only those particles whose index </a:t>
            </a:r>
            <a:r>
              <a:rPr lang="en-US" sz="3200" b="0" i="1" u="none" strike="noStrike" cap="none">
                <a:solidFill>
                  <a:schemeClr val="dk1"/>
                </a:solidFill>
                <a:latin typeface="Calibri"/>
                <a:ea typeface="Calibri"/>
                <a:cs typeface="Calibri"/>
                <a:sym typeface="Calibri"/>
              </a:rPr>
              <a:t>j </a:t>
            </a:r>
            <a:r>
              <a:rPr lang="en-US" sz="3200" b="0" i="0" u="none" strike="noStrike" cap="none">
                <a:solidFill>
                  <a:schemeClr val="dk1"/>
                </a:solidFill>
                <a:latin typeface="Calibri"/>
                <a:ea typeface="Calibri"/>
                <a:cs typeface="Calibri"/>
                <a:sym typeface="Calibri"/>
              </a:rPr>
              <a:t>is greater than the index </a:t>
            </a:r>
            <a:r>
              <a:rPr lang="en-US" sz="3200" b="0" i="1" u="none" strike="noStrike" cap="none">
                <a:solidFill>
                  <a:schemeClr val="dk1"/>
                </a:solidFill>
                <a:latin typeface="Calibri"/>
                <a:ea typeface="Calibri"/>
                <a:cs typeface="Calibri"/>
                <a:sym typeface="Calibri"/>
              </a:rPr>
              <a:t>i </a:t>
            </a:r>
            <a:r>
              <a:rPr lang="en-US" sz="3200" b="0" i="0" u="none" strike="noStrike" cap="none">
                <a:solidFill>
                  <a:schemeClr val="dk1"/>
                </a:solidFill>
                <a:latin typeface="Calibri"/>
                <a:ea typeface="Calibri"/>
                <a:cs typeface="Calibri"/>
                <a:sym typeface="Calibri"/>
              </a:rPr>
              <a:t>(see computeRDF).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Hence, there are a total of 1/2</a:t>
            </a:r>
            <a:r>
              <a:rPr lang="en-US" sz="3200" b="0" i="1" u="none" strike="noStrike" cap="none">
                <a:solidFill>
                  <a:schemeClr val="dk1"/>
                </a:solidFill>
                <a:latin typeface="Calibri"/>
                <a:ea typeface="Calibri"/>
                <a:cs typeface="Calibri"/>
                <a:sym typeface="Calibri"/>
              </a:rPr>
              <a:t>N</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N −</a:t>
            </a:r>
            <a:r>
              <a:rPr lang="en-US" sz="3200" b="0" i="0" u="none" strike="noStrike" cap="none">
                <a:solidFill>
                  <a:schemeClr val="dk1"/>
                </a:solidFill>
                <a:latin typeface="Calibri"/>
                <a:ea typeface="Calibri"/>
                <a:cs typeface="Calibri"/>
                <a:sym typeface="Calibri"/>
              </a:rPr>
              <a:t>1) separations that are considered.</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259" name="Shape 25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260" name="Shape 260"/>
          <p:cNvPicPr preferRelativeResize="0"/>
          <p:nvPr/>
        </p:nvPicPr>
        <p:blipFill rotWithShape="1">
          <a:blip r:embed="rId3">
            <a:alphaModFix/>
          </a:blip>
          <a:srcRect l="18517" t="36606" r="15952" b="15769"/>
          <a:stretch/>
        </p:blipFill>
        <p:spPr>
          <a:xfrm>
            <a:off x="251520" y="1988840"/>
            <a:ext cx="8526237" cy="3483767"/>
          </a:xfrm>
          <a:prstGeom prst="rect">
            <a:avLst/>
          </a:prstGeom>
          <a:noFill/>
          <a:ln>
            <a:noFill/>
          </a:ln>
        </p:spPr>
      </p:pic>
      <p:cxnSp>
        <p:nvCxnSpPr>
          <p:cNvPr id="261" name="Shape 261"/>
          <p:cNvCxnSpPr/>
          <p:nvPr/>
        </p:nvCxnSpPr>
        <p:spPr>
          <a:xfrm>
            <a:off x="3043000" y="2782700"/>
            <a:ext cx="134700" cy="0"/>
          </a:xfrm>
          <a:prstGeom prst="straightConnector1">
            <a:avLst/>
          </a:prstGeom>
          <a:noFill/>
          <a:ln w="38100" cap="flat" cmpd="sng">
            <a:solidFill>
              <a:srgbClr val="FF0000"/>
            </a:solidFill>
            <a:prstDash val="solid"/>
            <a:round/>
            <a:headEnd type="none" w="med" len="med"/>
            <a:tailEnd type="none" w="med" len="med"/>
          </a:ln>
        </p:spPr>
      </p:cxnSp>
      <p:sp>
        <p:nvSpPr>
          <p:cNvPr id="262" name="Shape 262"/>
          <p:cNvSpPr txBox="1"/>
          <p:nvPr/>
        </p:nvSpPr>
        <p:spPr>
          <a:xfrm>
            <a:off x="3123825" y="2612175"/>
            <a:ext cx="305100" cy="430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b="1">
                <a:solidFill>
                  <a:srgbClr val="FF0000"/>
                </a:solidFill>
              </a:rPr>
              <a:t>j</a:t>
            </a:r>
            <a:endParaRPr b="1">
              <a:solidFill>
                <a:srgbClr val="FF0000"/>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268" name="Shape 26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In two dimensions we compute </a:t>
            </a:r>
            <a:r>
              <a:rPr lang="en-US" sz="3200" b="0" i="1" u="none" strike="noStrike" cap="none">
                <a:solidFill>
                  <a:schemeClr val="dk1"/>
                </a:solidFill>
                <a:latin typeface="Calibri"/>
                <a:ea typeface="Calibri"/>
                <a:cs typeface="Calibri"/>
                <a:sym typeface="Calibri"/>
              </a:rPr>
              <a:t>n</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r,</a:t>
            </a:r>
            <a:r>
              <a:rPr lang="en-US" sz="3200" b="0" i="0" u="none" strike="noStrike" cap="none">
                <a:solidFill>
                  <a:schemeClr val="dk1"/>
                </a:solidFill>
                <a:latin typeface="Calibri"/>
                <a:ea typeface="Calibri"/>
                <a:cs typeface="Calibri"/>
                <a:sym typeface="Calibri"/>
              </a:rPr>
              <a:t>Δ</a:t>
            </a:r>
            <a:r>
              <a:rPr lang="en-US" sz="3200" b="0" i="1" u="none" strike="noStrike" cap="none">
                <a:solidFill>
                  <a:schemeClr val="dk1"/>
                </a:solidFill>
                <a:latin typeface="Calibri"/>
                <a:ea typeface="Calibri"/>
                <a:cs typeface="Calibri"/>
                <a:sym typeface="Calibri"/>
              </a:rPr>
              <a:t>r</a:t>
            </a:r>
            <a:r>
              <a:rPr lang="en-US" sz="3200" b="0" i="0" u="none" strike="noStrike" cap="none">
                <a:solidFill>
                  <a:schemeClr val="dk1"/>
                </a:solidFill>
                <a:latin typeface="Calibri"/>
                <a:ea typeface="Calibri"/>
                <a:cs typeface="Calibri"/>
                <a:sym typeface="Calibri"/>
              </a:rPr>
              <a:t>) for a circular shell whose area is 2</a:t>
            </a:r>
            <a:r>
              <a:rPr lang="en-US" sz="3200" b="0" i="1" u="none" strike="noStrike" cap="none">
                <a:solidFill>
                  <a:schemeClr val="dk1"/>
                </a:solidFill>
                <a:latin typeface="Calibri"/>
                <a:ea typeface="Calibri"/>
                <a:cs typeface="Calibri"/>
                <a:sym typeface="Calibri"/>
              </a:rPr>
              <a:t>πr</a:t>
            </a:r>
            <a:r>
              <a:rPr lang="en-US" sz="3200" b="0" i="0" u="none" strike="noStrike" cap="none">
                <a:solidFill>
                  <a:schemeClr val="dk1"/>
                </a:solidFill>
                <a:latin typeface="Calibri"/>
                <a:ea typeface="Calibri"/>
                <a:cs typeface="Calibri"/>
                <a:sym typeface="Calibri"/>
              </a:rPr>
              <a:t>Δ</a:t>
            </a:r>
            <a:r>
              <a:rPr lang="en-US" sz="3200" b="0" i="1" u="none" strike="noStrike" cap="none">
                <a:solidFill>
                  <a:schemeClr val="dk1"/>
                </a:solidFill>
                <a:latin typeface="Calibri"/>
                <a:ea typeface="Calibri"/>
                <a:cs typeface="Calibri"/>
                <a:sym typeface="Calibri"/>
              </a:rPr>
              <a:t>r</a:t>
            </a:r>
            <a:r>
              <a:rPr lang="en-US" sz="3200" b="0" i="0" u="none" strike="noStrike" cap="none">
                <a:solidFill>
                  <a:schemeClr val="dk1"/>
                </a:solidFill>
                <a:latin typeface="Calibri"/>
                <a:ea typeface="Calibri"/>
                <a:cs typeface="Calibri"/>
                <a:sym typeface="Calibri"/>
              </a:rPr>
              <a:t>.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These considerations imply that </a:t>
            </a:r>
            <a:r>
              <a:rPr lang="en-US" sz="3200" b="0" i="1" u="none" strike="noStrike" cap="none">
                <a:solidFill>
                  <a:schemeClr val="dk1"/>
                </a:solidFill>
                <a:latin typeface="Calibri"/>
                <a:ea typeface="Calibri"/>
                <a:cs typeface="Calibri"/>
                <a:sym typeface="Calibri"/>
              </a:rPr>
              <a:t>g</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r</a:t>
            </a:r>
            <a:r>
              <a:rPr lang="en-US" sz="3200" b="0" i="0" u="none" strike="noStrike" cap="none">
                <a:solidFill>
                  <a:schemeClr val="dk1"/>
                </a:solidFill>
                <a:latin typeface="Calibri"/>
                <a:ea typeface="Calibri"/>
                <a:cs typeface="Calibri"/>
                <a:sym typeface="Calibri"/>
              </a:rPr>
              <a:t>) is related to </a:t>
            </a:r>
            <a:r>
              <a:rPr lang="en-US" sz="3200" b="0" i="1" u="none" strike="noStrike" cap="none">
                <a:solidFill>
                  <a:schemeClr val="dk1"/>
                </a:solidFill>
                <a:latin typeface="Calibri"/>
                <a:ea typeface="Calibri"/>
                <a:cs typeface="Calibri"/>
                <a:sym typeface="Calibri"/>
              </a:rPr>
              <a:t>n</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r</a:t>
            </a:r>
            <a:r>
              <a:rPr lang="en-US" sz="3200" b="0" i="0" u="none" strike="noStrike" cap="none">
                <a:solidFill>
                  <a:schemeClr val="dk1"/>
                </a:solidFill>
                <a:latin typeface="Calibri"/>
                <a:ea typeface="Calibri"/>
                <a:cs typeface="Calibri"/>
                <a:sym typeface="Calibri"/>
              </a:rPr>
              <a:t>) by</a:t>
            </a:r>
            <a:endParaRPr/>
          </a:p>
        </p:txBody>
      </p:sp>
      <p:pic>
        <p:nvPicPr>
          <p:cNvPr id="269" name="Shape 269"/>
          <p:cNvPicPr preferRelativeResize="0"/>
          <p:nvPr/>
        </p:nvPicPr>
        <p:blipFill rotWithShape="1">
          <a:blip r:embed="rId3">
            <a:alphaModFix/>
          </a:blip>
          <a:srcRect l="23649" t="54960" r="32175" b="33134"/>
          <a:stretch/>
        </p:blipFill>
        <p:spPr>
          <a:xfrm>
            <a:off x="323528" y="4509120"/>
            <a:ext cx="8079289" cy="1224136"/>
          </a:xfrm>
          <a:prstGeom prst="rect">
            <a:avLst/>
          </a:prstGeom>
          <a:noFill/>
          <a:ln>
            <a:noFill/>
          </a:ln>
        </p:spPr>
      </p:pic>
      <p:sp>
        <p:nvSpPr>
          <p:cNvPr id="270" name="Shape 270"/>
          <p:cNvSpPr/>
          <p:nvPr/>
        </p:nvSpPr>
        <p:spPr>
          <a:xfrm>
            <a:off x="126042" y="5873928"/>
            <a:ext cx="8302529"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solidFill>
                  <a:schemeClr val="dk1"/>
                </a:solidFill>
                <a:latin typeface="Calibri"/>
                <a:ea typeface="Calibri"/>
                <a:cs typeface="Calibri"/>
                <a:sym typeface="Calibri"/>
              </a:rPr>
              <a:t>Note the factor of </a:t>
            </a:r>
            <a:r>
              <a:rPr lang="en-US" sz="1800" b="0" i="1" u="none" strike="noStrike" cap="none">
                <a:solidFill>
                  <a:schemeClr val="dk1"/>
                </a:solidFill>
                <a:latin typeface="Calibri"/>
                <a:ea typeface="Calibri"/>
                <a:cs typeface="Calibri"/>
                <a:sym typeface="Calibri"/>
              </a:rPr>
              <a:t>N/</a:t>
            </a:r>
            <a:r>
              <a:rPr lang="en-US" sz="1800" b="0" i="0" u="none" strike="noStrike" cap="none">
                <a:solidFill>
                  <a:schemeClr val="dk1"/>
                </a:solidFill>
                <a:latin typeface="Calibri"/>
                <a:ea typeface="Calibri"/>
                <a:cs typeface="Calibri"/>
                <a:sym typeface="Calibri"/>
              </a:rPr>
              <a:t>2 in the denominator. Method normalizeRDF normalizes the array</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RDFAccumulator and yields </a:t>
            </a:r>
            <a:r>
              <a:rPr lang="en-US" sz="1800" i="1">
                <a:solidFill>
                  <a:schemeClr val="dk1"/>
                </a:solidFill>
                <a:latin typeface="Calibri"/>
                <a:ea typeface="Calibri"/>
                <a:cs typeface="Calibri"/>
                <a:sym typeface="Calibri"/>
              </a:rPr>
              <a:t>g</a:t>
            </a:r>
            <a:r>
              <a:rPr lang="en-US" sz="1800">
                <a:solidFill>
                  <a:schemeClr val="dk1"/>
                </a:solidFill>
                <a:latin typeface="Calibri"/>
                <a:ea typeface="Calibri"/>
                <a:cs typeface="Calibri"/>
                <a:sym typeface="Calibri"/>
              </a:rPr>
              <a:t>(</a:t>
            </a:r>
            <a:r>
              <a:rPr lang="en-US" sz="1800" i="1">
                <a:solidFill>
                  <a:schemeClr val="dk1"/>
                </a:solidFill>
                <a:latin typeface="Calibri"/>
                <a:ea typeface="Calibri"/>
                <a:cs typeface="Calibri"/>
                <a:sym typeface="Calibri"/>
              </a:rPr>
              <a:t>r</a:t>
            </a:r>
            <a:r>
              <a:rPr lang="en-US" sz="1800">
                <a:solidFill>
                  <a:schemeClr val="dk1"/>
                </a:solidFill>
                <a:latin typeface="Calibri"/>
                <a:ea typeface="Calibri"/>
                <a:cs typeface="Calibri"/>
                <a:sym typeface="Calibri"/>
              </a:rPr>
              <a:t>)</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pic>
        <p:nvPicPr>
          <p:cNvPr id="276" name="Shape 276"/>
          <p:cNvPicPr preferRelativeResize="0">
            <a:picLocks noGrp="1"/>
          </p:cNvPicPr>
          <p:nvPr>
            <p:ph type="body" idx="1"/>
          </p:nvPr>
        </p:nvPicPr>
        <p:blipFill rotWithShape="1">
          <a:blip r:embed="rId3">
            <a:alphaModFix/>
          </a:blip>
          <a:srcRect l="18370" t="29669" r="15572" b="31789"/>
          <a:stretch/>
        </p:blipFill>
        <p:spPr>
          <a:xfrm>
            <a:off x="827584" y="1412776"/>
            <a:ext cx="7073655" cy="2320458"/>
          </a:xfrm>
          <a:prstGeom prst="rect">
            <a:avLst/>
          </a:prstGeom>
          <a:noFill/>
          <a:ln>
            <a:noFill/>
          </a:ln>
        </p:spPr>
      </p:pic>
      <p:sp>
        <p:nvSpPr>
          <p:cNvPr id="277" name="Shape 277"/>
          <p:cNvSpPr/>
          <p:nvPr/>
        </p:nvSpPr>
        <p:spPr>
          <a:xfrm>
            <a:off x="539552" y="3933056"/>
            <a:ext cx="7992888" cy="12003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The shell thickness Δ</a:t>
            </a:r>
            <a:r>
              <a:rPr lang="en-US" sz="1800" i="1">
                <a:solidFill>
                  <a:schemeClr val="dk1"/>
                </a:solidFill>
                <a:latin typeface="Calibri"/>
                <a:ea typeface="Calibri"/>
                <a:cs typeface="Calibri"/>
                <a:sym typeface="Calibri"/>
              </a:rPr>
              <a:t>r </a:t>
            </a:r>
            <a:r>
              <a:rPr lang="en-US" sz="1800">
                <a:solidFill>
                  <a:schemeClr val="dk1"/>
                </a:solidFill>
                <a:latin typeface="Calibri"/>
                <a:ea typeface="Calibri"/>
                <a:cs typeface="Calibri"/>
                <a:sym typeface="Calibri"/>
              </a:rPr>
              <a:t>needs to be sufficiently small so that the important features of </a:t>
            </a:r>
            <a:r>
              <a:rPr lang="en-US" sz="1800" i="1">
                <a:solidFill>
                  <a:schemeClr val="dk1"/>
                </a:solidFill>
                <a:latin typeface="Calibri"/>
                <a:ea typeface="Calibri"/>
                <a:cs typeface="Calibri"/>
                <a:sym typeface="Calibri"/>
              </a:rPr>
              <a:t>g</a:t>
            </a:r>
            <a:r>
              <a:rPr lang="en-US" sz="1800">
                <a:solidFill>
                  <a:schemeClr val="dk1"/>
                </a:solidFill>
                <a:latin typeface="Calibri"/>
                <a:ea typeface="Calibri"/>
                <a:cs typeface="Calibri"/>
                <a:sym typeface="Calibri"/>
              </a:rPr>
              <a:t>(</a:t>
            </a:r>
            <a:r>
              <a:rPr lang="en-US" sz="1800" i="1">
                <a:solidFill>
                  <a:schemeClr val="dk1"/>
                </a:solidFill>
                <a:latin typeface="Calibri"/>
                <a:ea typeface="Calibri"/>
                <a:cs typeface="Calibri"/>
                <a:sym typeface="Calibri"/>
              </a:rPr>
              <a:t>r</a:t>
            </a:r>
            <a:r>
              <a:rPr lang="en-US" sz="1800">
                <a:solidFill>
                  <a:schemeClr val="dk1"/>
                </a:solidFill>
                <a:latin typeface="Calibri"/>
                <a:ea typeface="Calibri"/>
                <a:cs typeface="Calibri"/>
                <a:sym typeface="Calibri"/>
              </a:rPr>
              <a:t>) are found, but large enough so that each bin has a reasonable number of contributions. The value of Δ</a:t>
            </a:r>
            <a:r>
              <a:rPr lang="en-US" sz="1800" i="1">
                <a:solidFill>
                  <a:schemeClr val="dk1"/>
                </a:solidFill>
                <a:latin typeface="Calibri"/>
                <a:ea typeface="Calibri"/>
                <a:cs typeface="Calibri"/>
                <a:sym typeface="Calibri"/>
              </a:rPr>
              <a:t>r </a:t>
            </a:r>
            <a:r>
              <a:rPr lang="en-US" sz="1800">
                <a:solidFill>
                  <a:schemeClr val="dk1"/>
                </a:solidFill>
                <a:latin typeface="Calibri"/>
                <a:ea typeface="Calibri"/>
                <a:cs typeface="Calibri"/>
                <a:sym typeface="Calibri"/>
              </a:rPr>
              <a:t>should be a class variable. A reasonable choice for its magnitude is Δ</a:t>
            </a:r>
            <a:r>
              <a:rPr lang="en-US" sz="1800" i="1">
                <a:solidFill>
                  <a:schemeClr val="dk1"/>
                </a:solidFill>
                <a:latin typeface="Calibri"/>
                <a:ea typeface="Calibri"/>
                <a:cs typeface="Calibri"/>
                <a:sym typeface="Calibri"/>
              </a:rPr>
              <a:t>r </a:t>
            </a:r>
            <a:r>
              <a:rPr lang="en-US" sz="1800">
                <a:solidFill>
                  <a:schemeClr val="dk1"/>
                </a:solidFill>
                <a:latin typeface="Calibri"/>
                <a:ea typeface="Calibri"/>
                <a:cs typeface="Calibri"/>
                <a:sym typeface="Calibri"/>
              </a:rPr>
              <a:t>= 0</a:t>
            </a:r>
            <a:r>
              <a:rPr lang="en-US" sz="1800" i="1">
                <a:solidFill>
                  <a:schemeClr val="dk1"/>
                </a:solidFill>
                <a:latin typeface="Calibri"/>
                <a:ea typeface="Calibri"/>
                <a:cs typeface="Calibri"/>
                <a:sym typeface="Calibri"/>
              </a:rPr>
              <a:t>.</a:t>
            </a:r>
            <a:r>
              <a:rPr lang="en-US" sz="1800">
                <a:solidFill>
                  <a:schemeClr val="dk1"/>
                </a:solidFill>
                <a:latin typeface="Calibri"/>
                <a:ea typeface="Calibri"/>
                <a:cs typeface="Calibri"/>
                <a:sym typeface="Calibri"/>
              </a:rPr>
              <a:t>025.</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Dynamical Properties</a:t>
            </a:r>
            <a:endParaRPr sz="4400" b="0" i="0" u="none" strike="noStrike" cap="none">
              <a:solidFill>
                <a:schemeClr val="dk1"/>
              </a:solidFill>
              <a:latin typeface="Calibri"/>
              <a:ea typeface="Calibri"/>
              <a:cs typeface="Calibri"/>
              <a:sym typeface="Calibri"/>
            </a:endParaRPr>
          </a:p>
        </p:txBody>
      </p:sp>
      <p:sp>
        <p:nvSpPr>
          <p:cNvPr id="283" name="Shape 28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The concept of a collision is not well-defined for systems with a continuous interaction such as the Lennard-Jones potential. </a:t>
            </a:r>
            <a:endParaRPr/>
          </a:p>
          <a:p>
            <a:pPr marL="342900" marR="0" lvl="0" indent="-342900" algn="l" rtl="0">
              <a:lnSpc>
                <a:spcPct val="9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In the following, we take a more general approach to the dynamics of a many body system and discuss how the transport of particles in a system near equilibrium is related to the </a:t>
            </a:r>
            <a:r>
              <a:rPr lang="en-US" sz="3200" b="0" i="1" u="none" strike="noStrike" cap="none">
                <a:solidFill>
                  <a:schemeClr val="dk1"/>
                </a:solidFill>
                <a:latin typeface="Calibri"/>
                <a:ea typeface="Calibri"/>
                <a:cs typeface="Calibri"/>
                <a:sym typeface="Calibri"/>
              </a:rPr>
              <a:t>equilibrium </a:t>
            </a:r>
            <a:r>
              <a:rPr lang="en-US" sz="3200" b="0" i="0" u="none" strike="noStrike" cap="none">
                <a:solidFill>
                  <a:schemeClr val="dk1"/>
                </a:solidFill>
                <a:latin typeface="Calibri"/>
                <a:ea typeface="Calibri"/>
                <a:cs typeface="Calibri"/>
                <a:sym typeface="Calibri"/>
              </a:rPr>
              <a:t>properties of the system.</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976" t="11310" r="14886" b="25000"/>
          <a:stretch/>
        </p:blipFill>
        <p:spPr bwMode="auto">
          <a:xfrm>
            <a:off x="323528" y="791772"/>
            <a:ext cx="8215086" cy="4659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1456" t="52933" r="18538" b="42451"/>
          <a:stretch/>
        </p:blipFill>
        <p:spPr bwMode="auto">
          <a:xfrm>
            <a:off x="251520" y="5395631"/>
            <a:ext cx="7807569" cy="33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26431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289" name="Shape 28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The trajectory of a particular particle, </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for example, particle 1, in a system that is in equilibrium.</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 At some arbitrarily chosen time </a:t>
            </a:r>
            <a:r>
              <a:rPr lang="en-US" sz="2800" b="0" i="1" u="none" strike="noStrike" cap="none">
                <a:solidFill>
                  <a:schemeClr val="dk1"/>
                </a:solidFill>
                <a:latin typeface="Calibri"/>
                <a:ea typeface="Calibri"/>
                <a:cs typeface="Calibri"/>
                <a:sym typeface="Calibri"/>
              </a:rPr>
              <a:t>t </a:t>
            </a:r>
            <a:r>
              <a:rPr lang="en-US" sz="2800" b="0" i="0" u="none" strike="noStrike" cap="none">
                <a:solidFill>
                  <a:schemeClr val="dk1"/>
                </a:solidFill>
                <a:latin typeface="Calibri"/>
                <a:ea typeface="Calibri"/>
                <a:cs typeface="Calibri"/>
                <a:sym typeface="Calibri"/>
              </a:rPr>
              <a:t>= 0, its position is </a:t>
            </a:r>
            <a:r>
              <a:rPr lang="en-US" sz="2800" b="1" i="0" u="none" strike="noStrike" cap="none">
                <a:solidFill>
                  <a:schemeClr val="dk1"/>
                </a:solidFill>
                <a:latin typeface="Calibri"/>
                <a:ea typeface="Calibri"/>
                <a:cs typeface="Calibri"/>
                <a:sym typeface="Calibri"/>
              </a:rPr>
              <a:t>r</a:t>
            </a:r>
            <a:r>
              <a:rPr lang="en-US" sz="2800" b="0" i="0" u="none" strike="noStrike" cap="none">
                <a:solidFill>
                  <a:schemeClr val="dk1"/>
                </a:solidFill>
                <a:latin typeface="Calibri"/>
                <a:ea typeface="Calibri"/>
                <a:cs typeface="Calibri"/>
                <a:sym typeface="Calibri"/>
              </a:rPr>
              <a:t>1(0).</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 At a later time </a:t>
            </a:r>
            <a:r>
              <a:rPr lang="en-US" sz="2800" b="0" i="1" u="none" strike="noStrike" cap="none">
                <a:solidFill>
                  <a:schemeClr val="dk1"/>
                </a:solidFill>
                <a:latin typeface="Calibri"/>
                <a:ea typeface="Calibri"/>
                <a:cs typeface="Calibri"/>
                <a:sym typeface="Calibri"/>
              </a:rPr>
              <a:t>t</a:t>
            </a:r>
            <a:r>
              <a:rPr lang="en-US" sz="2800" b="0" i="0" u="none" strike="noStrike" cap="none">
                <a:solidFill>
                  <a:schemeClr val="dk1"/>
                </a:solidFill>
                <a:latin typeface="Calibri"/>
                <a:ea typeface="Calibri"/>
                <a:cs typeface="Calibri"/>
                <a:sym typeface="Calibri"/>
              </a:rPr>
              <a:t>, its displacement is </a:t>
            </a:r>
            <a:r>
              <a:rPr lang="en-US" sz="2800" b="1" i="0" u="none" strike="noStrike" cap="none">
                <a:solidFill>
                  <a:schemeClr val="dk1"/>
                </a:solidFill>
                <a:latin typeface="Calibri"/>
                <a:ea typeface="Calibri"/>
                <a:cs typeface="Calibri"/>
                <a:sym typeface="Calibri"/>
              </a:rPr>
              <a:t>r</a:t>
            </a:r>
            <a:r>
              <a:rPr lang="en-US" sz="2800" b="0" i="0" u="none" strike="noStrike" cap="none">
                <a:solidFill>
                  <a:schemeClr val="dk1"/>
                </a:solidFill>
                <a:latin typeface="Calibri"/>
                <a:ea typeface="Calibri"/>
                <a:cs typeface="Calibri"/>
                <a:sym typeface="Calibri"/>
              </a:rPr>
              <a:t>1(</a:t>
            </a:r>
            <a:r>
              <a:rPr lang="en-US" sz="2800" b="0" i="1" u="none" strike="noStrike" cap="none">
                <a:solidFill>
                  <a:schemeClr val="dk1"/>
                </a:solidFill>
                <a:latin typeface="Calibri"/>
                <a:ea typeface="Calibri"/>
                <a:cs typeface="Calibri"/>
                <a:sym typeface="Calibri"/>
              </a:rPr>
              <a:t>t</a:t>
            </a:r>
            <a:r>
              <a:rPr lang="en-US" sz="2800" b="0" i="0" u="none" strike="noStrike" cap="none">
                <a:solidFill>
                  <a:schemeClr val="dk1"/>
                </a:solidFill>
                <a:latin typeface="Calibri"/>
                <a:ea typeface="Calibri"/>
                <a:cs typeface="Calibri"/>
                <a:sym typeface="Calibri"/>
              </a:rPr>
              <a:t>) </a:t>
            </a:r>
            <a:r>
              <a:rPr lang="en-US" sz="2800" b="0" i="1" u="none" strike="noStrike" cap="none">
                <a:solidFill>
                  <a:schemeClr val="dk1"/>
                </a:solidFill>
                <a:latin typeface="Calibri"/>
                <a:ea typeface="Calibri"/>
                <a:cs typeface="Calibri"/>
                <a:sym typeface="Calibri"/>
              </a:rPr>
              <a:t>− </a:t>
            </a:r>
            <a:r>
              <a:rPr lang="en-US" sz="2800" b="1" i="0" u="none" strike="noStrike" cap="none">
                <a:solidFill>
                  <a:schemeClr val="dk1"/>
                </a:solidFill>
                <a:latin typeface="Calibri"/>
                <a:ea typeface="Calibri"/>
                <a:cs typeface="Calibri"/>
                <a:sym typeface="Calibri"/>
              </a:rPr>
              <a:t>r</a:t>
            </a:r>
            <a:r>
              <a:rPr lang="en-US" sz="2800" b="0" i="0" u="none" strike="noStrike" cap="none">
                <a:solidFill>
                  <a:schemeClr val="dk1"/>
                </a:solidFill>
                <a:latin typeface="Calibri"/>
                <a:ea typeface="Calibri"/>
                <a:cs typeface="Calibri"/>
                <a:sym typeface="Calibri"/>
              </a:rPr>
              <a:t>1(0). </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lnSpcReduction="10000"/>
              </a:bodyPr>
              <a:lstStyle/>
              <a:p>
                <a:pPr lvl="1"/>
                <a:r>
                  <a:rPr lang="en-US" dirty="0"/>
                  <a:t>If no net force on the particle during this time interval, </a:t>
                </a:r>
                <a:r>
                  <a:rPr lang="en-US" b="1" dirty="0"/>
                  <a:t>r</a:t>
                </a:r>
                <a:r>
                  <a:rPr lang="en-US" dirty="0"/>
                  <a:t>1(</a:t>
                </a:r>
                <a:r>
                  <a:rPr lang="en-US" i="1" dirty="0"/>
                  <a:t>t</a:t>
                </a:r>
                <a:r>
                  <a:rPr lang="en-US" dirty="0"/>
                  <a:t>) </a:t>
                </a:r>
                <a:r>
                  <a:rPr lang="en-US" i="1" dirty="0"/>
                  <a:t>− </a:t>
                </a:r>
                <a:r>
                  <a:rPr lang="en-US" b="1" dirty="0"/>
                  <a:t>r</a:t>
                </a:r>
                <a:r>
                  <a:rPr lang="en-US" dirty="0"/>
                  <a:t>1(0) would increase linearly with </a:t>
                </a:r>
                <a:r>
                  <a:rPr lang="en-US" i="1" dirty="0"/>
                  <a:t>t</a:t>
                </a:r>
                <a:r>
                  <a:rPr lang="en-US" dirty="0"/>
                  <a:t>. </a:t>
                </a:r>
              </a:p>
              <a:p>
                <a:pPr lvl="1"/>
                <a:r>
                  <a:rPr lang="en-US" dirty="0"/>
                  <a:t>However, a particle in a fluid undergoes many collisions, and on the average its net displacement would be zero. </a:t>
                </a:r>
              </a:p>
              <a:p>
                <a:pPr lvl="1"/>
                <a:r>
                  <a:rPr lang="en-US" dirty="0"/>
                  <a:t>A more interesting quantity is the mean square displacement defined as  </a:t>
                </a:r>
                <a14:m>
                  <m:oMath xmlns:m="http://schemas.openxmlformats.org/officeDocument/2006/math">
                    <m:acc>
                      <m:accPr>
                        <m:chr m:val="̅"/>
                        <m:ctrlPr>
                          <a:rPr lang="en-US" i="1" dirty="0">
                            <a:latin typeface="Cambria Math" panose="02040503050406030204" pitchFamily="18" charset="0"/>
                          </a:rPr>
                        </m:ctrlPr>
                      </m:accPr>
                      <m:e>
                        <m:r>
                          <a:rPr lang="en-US" i="1" dirty="0">
                            <a:latin typeface="Cambria Math"/>
                          </a:rPr>
                          <m:t>𝑅</m:t>
                        </m:r>
                        <m:d>
                          <m:dPr>
                            <m:ctrlPr>
                              <a:rPr lang="en-US" i="1" dirty="0">
                                <a:latin typeface="Cambria Math" panose="02040503050406030204" pitchFamily="18" charset="0"/>
                              </a:rPr>
                            </m:ctrlPr>
                          </m:dPr>
                          <m:e>
                            <m:r>
                              <a:rPr lang="en-US" i="1" dirty="0">
                                <a:latin typeface="Cambria Math"/>
                              </a:rPr>
                              <m:t>𝑡</m:t>
                            </m:r>
                          </m:e>
                        </m:d>
                        <m:r>
                          <a:rPr lang="en-US" i="1" baseline="30000" dirty="0">
                            <a:latin typeface="Cambria Math"/>
                          </a:rPr>
                          <m:t>2</m:t>
                        </m:r>
                      </m:e>
                    </m:acc>
                  </m:oMath>
                </a14:m>
                <a:r>
                  <a:rPr lang="en-US" dirty="0"/>
                  <a:t> = </a:t>
                </a:r>
                <a14:m>
                  <m:oMath xmlns:m="http://schemas.openxmlformats.org/officeDocument/2006/math">
                    <m:acc>
                      <m:accPr>
                        <m:chr m:val="̅"/>
                        <m:ctrlPr>
                          <a:rPr lang="en-US" i="1">
                            <a:latin typeface="Cambria Math" panose="02040503050406030204" pitchFamily="18" charset="0"/>
                          </a:rPr>
                        </m:ctrlPr>
                      </m:accPr>
                      <m:e>
                        <m:r>
                          <m:rPr>
                            <m:nor/>
                          </m:rPr>
                          <a:rPr lang="en-US" dirty="0"/>
                          <m:t>[</m:t>
                        </m:r>
                        <m:r>
                          <m:rPr>
                            <m:nor/>
                          </m:rPr>
                          <a:rPr lang="en-US" b="1" dirty="0"/>
                          <m:t>r</m:t>
                        </m:r>
                        <m:r>
                          <m:rPr>
                            <m:nor/>
                          </m:rPr>
                          <a:rPr lang="en-US" dirty="0"/>
                          <m:t>1(</m:t>
                        </m:r>
                        <m:r>
                          <m:rPr>
                            <m:nor/>
                          </m:rPr>
                          <a:rPr lang="en-US" i="1" dirty="0"/>
                          <m:t>t</m:t>
                        </m:r>
                        <m:r>
                          <m:rPr>
                            <m:nor/>
                          </m:rPr>
                          <a:rPr lang="en-US" dirty="0"/>
                          <m:t>) </m:t>
                        </m:r>
                        <m:r>
                          <m:rPr>
                            <m:nor/>
                          </m:rPr>
                          <a:rPr lang="en-US" i="1" dirty="0"/>
                          <m:t>− </m:t>
                        </m:r>
                        <m:r>
                          <m:rPr>
                            <m:nor/>
                          </m:rPr>
                          <a:rPr lang="en-US" b="1" dirty="0"/>
                          <m:t>r</m:t>
                        </m:r>
                        <m:r>
                          <m:rPr>
                            <m:nor/>
                          </m:rPr>
                          <a:rPr lang="en-US" dirty="0"/>
                          <m:t>1(0)]</m:t>
                        </m:r>
                        <m:r>
                          <m:rPr>
                            <m:nor/>
                          </m:rPr>
                          <a:rPr lang="en-US" baseline="30000" dirty="0"/>
                          <m:t>2</m:t>
                        </m:r>
                      </m:e>
                    </m:acc>
                  </m:oMath>
                </a14:m>
                <a:r>
                  <a:rPr lang="en-US" i="1" dirty="0"/>
                  <a:t>.</a:t>
                </a:r>
              </a:p>
              <a:p>
                <a:pPr lvl="1"/>
                <a:r>
                  <a:rPr lang="en-US" dirty="0"/>
                  <a:t>The average is over all possible choices of the time origin.</a:t>
                </a:r>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t="-2156" r="-2148"/>
                </a:stretch>
              </a:blipFill>
            </p:spPr>
            <p:txBody>
              <a:bodyPr/>
              <a:lstStyle/>
              <a:p>
                <a:r>
                  <a:rPr lang="en-US">
                    <a:noFill/>
                  </a:rPr>
                  <a:t> </a:t>
                </a:r>
              </a:p>
            </p:txBody>
          </p:sp>
        </mc:Fallback>
      </mc:AlternateContent>
    </p:spTree>
    <p:extLst>
      <p:ext uri="{BB962C8B-B14F-4D97-AF65-F5344CB8AC3E}">
        <p14:creationId xmlns:p14="http://schemas.microsoft.com/office/powerpoint/2010/main" val="35014129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Because the system is in equilibrium, the choice of </a:t>
                </a:r>
                <a:r>
                  <a:rPr lang="en-US" i="1" dirty="0"/>
                  <a:t>t </a:t>
                </a:r>
                <a:r>
                  <a:rPr lang="en-US" dirty="0"/>
                  <a:t>= 0 is arbitrary, and </a:t>
                </a:r>
                <a14:m>
                  <m:oMath xmlns:m="http://schemas.openxmlformats.org/officeDocument/2006/math">
                    <m:acc>
                      <m:accPr>
                        <m:chr m:val="̅"/>
                        <m:ctrlPr>
                          <a:rPr lang="en-US" i="1" dirty="0" smtClean="0">
                            <a:latin typeface="Cambria Math" panose="02040503050406030204" pitchFamily="18" charset="0"/>
                          </a:rPr>
                        </m:ctrlPr>
                      </m:accPr>
                      <m:e>
                        <m:r>
                          <a:rPr lang="en-US" i="1" dirty="0">
                            <a:latin typeface="Cambria Math"/>
                          </a:rPr>
                          <m:t>𝑅</m:t>
                        </m:r>
                        <m:d>
                          <m:dPr>
                            <m:ctrlPr>
                              <a:rPr lang="en-US" i="1" dirty="0">
                                <a:latin typeface="Cambria Math" panose="02040503050406030204" pitchFamily="18" charset="0"/>
                              </a:rPr>
                            </m:ctrlPr>
                          </m:dPr>
                          <m:e>
                            <m:r>
                              <a:rPr lang="en-US" i="1" dirty="0">
                                <a:latin typeface="Cambria Math"/>
                              </a:rPr>
                              <m:t>𝑡</m:t>
                            </m:r>
                          </m:e>
                        </m:d>
                        <m:r>
                          <a:rPr lang="en-US" i="1" baseline="30000" dirty="0">
                            <a:latin typeface="Cambria Math"/>
                          </a:rPr>
                          <m:t>2</m:t>
                        </m:r>
                      </m:e>
                    </m:acc>
                  </m:oMath>
                </a14:m>
                <a:r>
                  <a:rPr lang="en-US" dirty="0"/>
                  <a:t> depends only on the time difference </a:t>
                </a:r>
                <a:r>
                  <a:rPr lang="en-US" i="1" dirty="0"/>
                  <a:t>t</a:t>
                </a:r>
                <a:r>
                  <a:rPr lang="en-US" dirty="0"/>
                  <a:t>.</a:t>
                </a:r>
              </a:p>
              <a:p>
                <a:r>
                  <a:rPr lang="en-US" dirty="0"/>
                  <a:t>If the collisions of particle 1 with the other particles are random, </a:t>
                </a:r>
              </a:p>
              <a:p>
                <a:r>
                  <a:rPr lang="en-US" dirty="0"/>
                  <a:t>we would suspect that particle 1 undergoes a random walk, and the </a:t>
                </a:r>
                <a:r>
                  <a:rPr lang="en-US" i="1" dirty="0"/>
                  <a:t>t </a:t>
                </a:r>
                <a:r>
                  <a:rPr lang="en-US" dirty="0"/>
                  <a:t>dependence of </a:t>
                </a:r>
                <a14:m>
                  <m:oMath xmlns:m="http://schemas.openxmlformats.org/officeDocument/2006/math">
                    <m:acc>
                      <m:accPr>
                        <m:chr m:val="̅"/>
                        <m:ctrlPr>
                          <a:rPr lang="en-US" i="1" dirty="0">
                            <a:solidFill>
                              <a:prstClr val="black"/>
                            </a:solidFill>
                            <a:latin typeface="Cambria Math" panose="02040503050406030204" pitchFamily="18" charset="0"/>
                          </a:rPr>
                        </m:ctrlPr>
                      </m:accPr>
                      <m:e>
                        <m:r>
                          <a:rPr lang="en-US" i="1" dirty="0">
                            <a:solidFill>
                              <a:prstClr val="black"/>
                            </a:solidFill>
                            <a:latin typeface="Cambria Math"/>
                          </a:rPr>
                          <m:t>𝑅</m:t>
                        </m:r>
                        <m:d>
                          <m:dPr>
                            <m:ctrlPr>
                              <a:rPr lang="en-US" i="1" dirty="0">
                                <a:solidFill>
                                  <a:prstClr val="black"/>
                                </a:solidFill>
                                <a:latin typeface="Cambria Math" panose="02040503050406030204" pitchFamily="18" charset="0"/>
                              </a:rPr>
                            </m:ctrlPr>
                          </m:dPr>
                          <m:e>
                            <m:r>
                              <a:rPr lang="en-US" i="1" dirty="0">
                                <a:solidFill>
                                  <a:prstClr val="black"/>
                                </a:solidFill>
                                <a:latin typeface="Cambria Math"/>
                              </a:rPr>
                              <m:t>𝑡</m:t>
                            </m:r>
                          </m:e>
                        </m:d>
                        <m:r>
                          <a:rPr lang="en-US" i="1" baseline="30000" dirty="0">
                            <a:solidFill>
                              <a:prstClr val="black"/>
                            </a:solidFill>
                            <a:latin typeface="Cambria Math"/>
                          </a:rPr>
                          <m:t>2</m:t>
                        </m:r>
                      </m:e>
                    </m:acc>
                  </m:oMath>
                </a14:m>
                <a:r>
                  <a:rPr lang="en-US" dirty="0">
                    <a:solidFill>
                      <a:prstClr val="black"/>
                    </a:solidFill>
                  </a:rPr>
                  <a:t> </a:t>
                </a:r>
                <a:r>
                  <a:rPr lang="en-US" dirty="0"/>
                  <a:t>would be given by: </a:t>
                </a:r>
                <a14:m>
                  <m:oMath xmlns:m="http://schemas.openxmlformats.org/officeDocument/2006/math">
                    <m:acc>
                      <m:accPr>
                        <m:chr m:val="̅"/>
                        <m:ctrlPr>
                          <a:rPr lang="en-US" i="1" dirty="0">
                            <a:solidFill>
                              <a:prstClr val="black"/>
                            </a:solidFill>
                            <a:latin typeface="Cambria Math" panose="02040503050406030204" pitchFamily="18" charset="0"/>
                          </a:rPr>
                        </m:ctrlPr>
                      </m:accPr>
                      <m:e>
                        <m:r>
                          <a:rPr lang="en-US" i="1" dirty="0">
                            <a:solidFill>
                              <a:prstClr val="black"/>
                            </a:solidFill>
                            <a:latin typeface="Cambria Math"/>
                          </a:rPr>
                          <m:t>𝑅</m:t>
                        </m:r>
                        <m:d>
                          <m:dPr>
                            <m:ctrlPr>
                              <a:rPr lang="en-US" i="1" dirty="0">
                                <a:solidFill>
                                  <a:prstClr val="black"/>
                                </a:solidFill>
                                <a:latin typeface="Cambria Math" panose="02040503050406030204" pitchFamily="18" charset="0"/>
                              </a:rPr>
                            </m:ctrlPr>
                          </m:dPr>
                          <m:e>
                            <m:r>
                              <a:rPr lang="en-US" i="1" dirty="0">
                                <a:solidFill>
                                  <a:prstClr val="black"/>
                                </a:solidFill>
                                <a:latin typeface="Cambria Math"/>
                              </a:rPr>
                              <m:t>𝑡</m:t>
                            </m:r>
                          </m:e>
                        </m:d>
                        <m:r>
                          <a:rPr lang="en-US" i="1" baseline="30000" dirty="0">
                            <a:solidFill>
                              <a:prstClr val="black"/>
                            </a:solidFill>
                            <a:latin typeface="Cambria Math"/>
                          </a:rPr>
                          <m:t>2</m:t>
                        </m:r>
                      </m:e>
                    </m:acc>
                  </m:oMath>
                </a14:m>
                <a:r>
                  <a:rPr lang="en-US" dirty="0">
                    <a:solidFill>
                      <a:prstClr val="black"/>
                    </a:solidFill>
                  </a:rPr>
                  <a:t> =2dDt, </a:t>
                </a:r>
                <a:r>
                  <a:rPr lang="en-US" dirty="0"/>
                  <a:t>(</a:t>
                </a:r>
                <a:r>
                  <a:rPr lang="en-US" i="1" dirty="0"/>
                  <a:t>t → ∞</a:t>
                </a:r>
                <a:r>
                  <a:rPr lang="en-US" dirty="0"/>
                  <a:t>)</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630" t="-1752" r="-593"/>
                </a:stretch>
              </a:blipFill>
            </p:spPr>
            <p:txBody>
              <a:bodyPr/>
              <a:lstStyle/>
              <a:p>
                <a:r>
                  <a:rPr lang="en-US">
                    <a:noFill/>
                  </a:rPr>
                  <a:t> </a:t>
                </a:r>
              </a:p>
            </p:txBody>
          </p:sp>
        </mc:Fallback>
      </mc:AlternateContent>
    </p:spTree>
    <p:extLst>
      <p:ext uri="{BB962C8B-B14F-4D97-AF65-F5344CB8AC3E}">
        <p14:creationId xmlns:p14="http://schemas.microsoft.com/office/powerpoint/2010/main" val="29819113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lnSpcReduction="20000"/>
              </a:bodyPr>
              <a:lstStyle/>
              <a:p>
                <a:r>
                  <a:rPr lang="en-US" i="1" dirty="0"/>
                  <a:t>d </a:t>
                </a:r>
                <a:r>
                  <a:rPr lang="en-US" dirty="0"/>
                  <a:t>is the spatial dimension. </a:t>
                </a:r>
              </a:p>
              <a:p>
                <a:r>
                  <a:rPr lang="en-US" dirty="0"/>
                  <a:t>The coefficient </a:t>
                </a:r>
                <a:r>
                  <a:rPr lang="en-US" i="1" dirty="0"/>
                  <a:t>D </a:t>
                </a:r>
                <a:r>
                  <a:rPr lang="en-US" dirty="0"/>
                  <a:t>is known as the </a:t>
                </a:r>
                <a:r>
                  <a:rPr lang="en-US" i="1" dirty="0"/>
                  <a:t>self-diffusion </a:t>
                </a:r>
                <a:r>
                  <a:rPr lang="en-US" dirty="0"/>
                  <a:t>coefficient and is an example of a transport coefficient. </a:t>
                </a:r>
              </a:p>
              <a:p>
                <a:r>
                  <a:rPr lang="en-US" dirty="0"/>
                  <a:t>Because the average behavior of all the particles should be the same, we would find better results if we average over all particles. </a:t>
                </a:r>
              </a:p>
              <a:p>
                <a:r>
                  <a:rPr lang="en-US" dirty="0"/>
                  <a:t>The relation relates the macroscopic transport coefficient </a:t>
                </a:r>
                <a:r>
                  <a:rPr lang="en-US" i="1" dirty="0"/>
                  <a:t>D </a:t>
                </a:r>
                <a:r>
                  <a:rPr lang="en-US" dirty="0"/>
                  <a:t>to a microscopic quantity, </a:t>
                </a:r>
                <a14:m>
                  <m:oMath xmlns:m="http://schemas.openxmlformats.org/officeDocument/2006/math">
                    <m:acc>
                      <m:accPr>
                        <m:chr m:val="̅"/>
                        <m:ctrlPr>
                          <a:rPr lang="en-US" i="1" dirty="0">
                            <a:solidFill>
                              <a:prstClr val="black"/>
                            </a:solidFill>
                            <a:latin typeface="Cambria Math" panose="02040503050406030204" pitchFamily="18" charset="0"/>
                          </a:rPr>
                        </m:ctrlPr>
                      </m:accPr>
                      <m:e>
                        <m:r>
                          <a:rPr lang="en-US" i="1" dirty="0">
                            <a:solidFill>
                              <a:prstClr val="black"/>
                            </a:solidFill>
                            <a:latin typeface="Cambria Math"/>
                          </a:rPr>
                          <m:t>𝑅</m:t>
                        </m:r>
                        <m:d>
                          <m:dPr>
                            <m:ctrlPr>
                              <a:rPr lang="en-US" i="1" dirty="0">
                                <a:solidFill>
                                  <a:prstClr val="black"/>
                                </a:solidFill>
                                <a:latin typeface="Cambria Math" panose="02040503050406030204" pitchFamily="18" charset="0"/>
                              </a:rPr>
                            </m:ctrlPr>
                          </m:dPr>
                          <m:e>
                            <m:r>
                              <a:rPr lang="en-US" i="1" dirty="0">
                                <a:solidFill>
                                  <a:prstClr val="black"/>
                                </a:solidFill>
                                <a:latin typeface="Cambria Math"/>
                              </a:rPr>
                              <m:t>𝑡</m:t>
                            </m:r>
                          </m:e>
                        </m:d>
                        <m:r>
                          <a:rPr lang="en-US" i="1" baseline="30000" dirty="0">
                            <a:solidFill>
                              <a:prstClr val="black"/>
                            </a:solidFill>
                            <a:latin typeface="Cambria Math"/>
                          </a:rPr>
                          <m:t>2</m:t>
                        </m:r>
                      </m:e>
                    </m:acc>
                  </m:oMath>
                </a14:m>
                <a:r>
                  <a:rPr lang="en-US" dirty="0"/>
                  <a:t>, and gives us a way of computing </a:t>
                </a:r>
                <a:r>
                  <a:rPr lang="en-US" i="1" dirty="0"/>
                  <a:t>D</a:t>
                </a:r>
                <a:r>
                  <a:rPr lang="en-US" dirty="0"/>
                  <a:t>.</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481" t="-2695" r="-889" b="-3774"/>
                </a:stretch>
              </a:blipFill>
            </p:spPr>
            <p:txBody>
              <a:bodyPr/>
              <a:lstStyle/>
              <a:p>
                <a:r>
                  <a:rPr lang="en-US">
                    <a:noFill/>
                  </a:rPr>
                  <a:t> </a:t>
                </a:r>
              </a:p>
            </p:txBody>
          </p:sp>
        </mc:Fallback>
      </mc:AlternateContent>
    </p:spTree>
    <p:extLst>
      <p:ext uri="{BB962C8B-B14F-4D97-AF65-F5344CB8AC3E}">
        <p14:creationId xmlns:p14="http://schemas.microsoft.com/office/powerpoint/2010/main" val="13262995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lnSpcReduction="20000"/>
              </a:bodyPr>
              <a:lstStyle/>
              <a:p>
                <a:r>
                  <a:rPr lang="en-US" dirty="0"/>
                  <a:t>The easiest way of computing </a:t>
                </a:r>
                <a14:m>
                  <m:oMath xmlns:m="http://schemas.openxmlformats.org/officeDocument/2006/math">
                    <m:acc>
                      <m:accPr>
                        <m:chr m:val="̅"/>
                        <m:ctrlPr>
                          <a:rPr lang="en-US" i="1" dirty="0">
                            <a:solidFill>
                              <a:prstClr val="black"/>
                            </a:solidFill>
                            <a:latin typeface="Cambria Math" panose="02040503050406030204" pitchFamily="18" charset="0"/>
                          </a:rPr>
                        </m:ctrlPr>
                      </m:accPr>
                      <m:e>
                        <m:r>
                          <a:rPr lang="en-US" i="1" dirty="0">
                            <a:solidFill>
                              <a:prstClr val="black"/>
                            </a:solidFill>
                            <a:latin typeface="Cambria Math"/>
                          </a:rPr>
                          <m:t>𝑅</m:t>
                        </m:r>
                        <m:d>
                          <m:dPr>
                            <m:ctrlPr>
                              <a:rPr lang="en-US" i="1" dirty="0">
                                <a:solidFill>
                                  <a:prstClr val="black"/>
                                </a:solidFill>
                                <a:latin typeface="Cambria Math" panose="02040503050406030204" pitchFamily="18" charset="0"/>
                              </a:rPr>
                            </m:ctrlPr>
                          </m:dPr>
                          <m:e>
                            <m:r>
                              <a:rPr lang="en-US" i="1" dirty="0">
                                <a:solidFill>
                                  <a:prstClr val="black"/>
                                </a:solidFill>
                                <a:latin typeface="Cambria Math"/>
                              </a:rPr>
                              <m:t>𝑡</m:t>
                            </m:r>
                          </m:e>
                        </m:d>
                        <m:r>
                          <a:rPr lang="en-US" i="1" baseline="30000" dirty="0">
                            <a:solidFill>
                              <a:prstClr val="black"/>
                            </a:solidFill>
                            <a:latin typeface="Cambria Math"/>
                          </a:rPr>
                          <m:t>2</m:t>
                        </m:r>
                      </m:e>
                    </m:acc>
                  </m:oMath>
                </a14:m>
                <a:r>
                  <a:rPr lang="en-US" dirty="0"/>
                  <a:t> is to save the position of a particle at regular time intervals in a file. </a:t>
                </a:r>
              </a:p>
              <a:p>
                <a:r>
                  <a:rPr lang="en-US" dirty="0"/>
                  <a:t>We later can use a separate program to read the data file and compute </a:t>
                </a:r>
                <a14:m>
                  <m:oMath xmlns:m="http://schemas.openxmlformats.org/officeDocument/2006/math">
                    <m:acc>
                      <m:accPr>
                        <m:chr m:val="̅"/>
                        <m:ctrlPr>
                          <a:rPr lang="en-US" i="1" dirty="0">
                            <a:solidFill>
                              <a:prstClr val="black"/>
                            </a:solidFill>
                            <a:latin typeface="Cambria Math" panose="02040503050406030204" pitchFamily="18" charset="0"/>
                          </a:rPr>
                        </m:ctrlPr>
                      </m:accPr>
                      <m:e>
                        <m:r>
                          <a:rPr lang="en-US" i="1" dirty="0">
                            <a:solidFill>
                              <a:prstClr val="black"/>
                            </a:solidFill>
                            <a:latin typeface="Cambria Math"/>
                          </a:rPr>
                          <m:t>𝑅</m:t>
                        </m:r>
                        <m:d>
                          <m:dPr>
                            <m:ctrlPr>
                              <a:rPr lang="en-US" i="1" dirty="0">
                                <a:solidFill>
                                  <a:prstClr val="black"/>
                                </a:solidFill>
                                <a:latin typeface="Cambria Math" panose="02040503050406030204" pitchFamily="18" charset="0"/>
                              </a:rPr>
                            </m:ctrlPr>
                          </m:dPr>
                          <m:e>
                            <m:r>
                              <a:rPr lang="en-US" i="1" dirty="0">
                                <a:solidFill>
                                  <a:prstClr val="black"/>
                                </a:solidFill>
                                <a:latin typeface="Cambria Math"/>
                              </a:rPr>
                              <m:t>𝑡</m:t>
                            </m:r>
                          </m:e>
                        </m:d>
                        <m:r>
                          <a:rPr lang="en-US" i="1" baseline="30000" dirty="0">
                            <a:solidFill>
                              <a:prstClr val="black"/>
                            </a:solidFill>
                            <a:latin typeface="Cambria Math"/>
                          </a:rPr>
                          <m:t>2</m:t>
                        </m:r>
                      </m:e>
                    </m:acc>
                  </m:oMath>
                </a14:m>
                <a:r>
                  <a:rPr lang="en-US" dirty="0"/>
                  <a:t>.</a:t>
                </a:r>
              </a:p>
              <a:p>
                <a:r>
                  <a:rPr lang="en-US" dirty="0"/>
                  <a:t>To understand the procedure for computing </a:t>
                </a:r>
                <a:r>
                  <a:rPr lang="en-US" i="1" dirty="0"/>
                  <a:t>R</a:t>
                </a:r>
                <a:r>
                  <a:rPr lang="en-US" dirty="0"/>
                  <a:t>(</a:t>
                </a:r>
                <a:r>
                  <a:rPr lang="en-US" i="1" dirty="0"/>
                  <a:t>t</a:t>
                </a:r>
                <a:r>
                  <a:rPr lang="en-US" dirty="0"/>
                  <a:t>)</a:t>
                </a:r>
                <a:r>
                  <a:rPr lang="en-US" baseline="30000" dirty="0"/>
                  <a:t>2</a:t>
                </a:r>
                <a:r>
                  <a:rPr lang="en-US" dirty="0"/>
                  <a:t>, we consider a simple example. </a:t>
                </a:r>
              </a:p>
              <a:p>
                <a:r>
                  <a:rPr lang="en-US" dirty="0"/>
                  <a:t>Suppose that the position of a particle in a one-dimensional system is given by </a:t>
                </a:r>
                <a:r>
                  <a:rPr lang="en-US" i="1" dirty="0"/>
                  <a:t>x</a:t>
                </a:r>
                <a:r>
                  <a:rPr lang="en-US" dirty="0"/>
                  <a:t>(</a:t>
                </a:r>
                <a:r>
                  <a:rPr lang="en-US" i="1" dirty="0"/>
                  <a:t>t </a:t>
                </a:r>
                <a:r>
                  <a:rPr lang="en-US" dirty="0"/>
                  <a:t>= 0) = 1</a:t>
                </a:r>
                <a:r>
                  <a:rPr lang="en-US" i="1" dirty="0"/>
                  <a:t>.</a:t>
                </a:r>
                <a:r>
                  <a:rPr lang="en-US" dirty="0"/>
                  <a:t>65, </a:t>
                </a:r>
                <a:r>
                  <a:rPr lang="en-US" i="1" dirty="0"/>
                  <a:t>x</a:t>
                </a:r>
                <a:r>
                  <a:rPr lang="en-US" dirty="0"/>
                  <a:t>(</a:t>
                </a:r>
                <a:r>
                  <a:rPr lang="en-US" i="1" dirty="0"/>
                  <a:t>t </a:t>
                </a:r>
                <a:r>
                  <a:rPr lang="en-US" dirty="0"/>
                  <a:t>= 1) = 1</a:t>
                </a:r>
                <a:r>
                  <a:rPr lang="en-US" i="1" dirty="0"/>
                  <a:t>.</a:t>
                </a:r>
                <a:r>
                  <a:rPr lang="en-US" dirty="0"/>
                  <a:t>62, </a:t>
                </a:r>
                <a:r>
                  <a:rPr lang="en-US" i="1" dirty="0"/>
                  <a:t>x</a:t>
                </a:r>
                <a:r>
                  <a:rPr lang="en-US" dirty="0"/>
                  <a:t>(</a:t>
                </a:r>
                <a:r>
                  <a:rPr lang="en-US" i="1" dirty="0"/>
                  <a:t>t </a:t>
                </a:r>
                <a:r>
                  <a:rPr lang="en-US" dirty="0"/>
                  <a:t>= 2) = 1</a:t>
                </a:r>
                <a:r>
                  <a:rPr lang="en-US" i="1" dirty="0"/>
                  <a:t>.</a:t>
                </a:r>
                <a:r>
                  <a:rPr lang="en-US" dirty="0"/>
                  <a:t>84, and </a:t>
                </a:r>
                <a:r>
                  <a:rPr lang="en-US" i="1" dirty="0"/>
                  <a:t>x</a:t>
                </a:r>
                <a:r>
                  <a:rPr lang="en-US" dirty="0"/>
                  <a:t>(</a:t>
                </a:r>
                <a:r>
                  <a:rPr lang="en-US" i="1" dirty="0"/>
                  <a:t>t </a:t>
                </a:r>
                <a:r>
                  <a:rPr lang="en-US" dirty="0"/>
                  <a:t>= 3) = 2</a:t>
                </a:r>
                <a:r>
                  <a:rPr lang="en-US" i="1" dirty="0"/>
                  <a:t>.</a:t>
                </a:r>
                <a:r>
                  <a:rPr lang="en-US" dirty="0"/>
                  <a:t>22.</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481" t="-3100" r="-1926"/>
                </a:stretch>
              </a:blipFill>
            </p:spPr>
            <p:txBody>
              <a:bodyPr/>
              <a:lstStyle/>
              <a:p>
                <a:r>
                  <a:rPr lang="en-US">
                    <a:noFill/>
                  </a:rPr>
                  <a:t> </a:t>
                </a:r>
              </a:p>
            </p:txBody>
          </p:sp>
        </mc:Fallback>
      </mc:AlternateContent>
    </p:spTree>
    <p:extLst>
      <p:ext uri="{BB962C8B-B14F-4D97-AF65-F5344CB8AC3E}">
        <p14:creationId xmlns:p14="http://schemas.microsoft.com/office/powerpoint/2010/main" val="10884988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Shape 3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319" name="Shape 31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If we average over all possible time origins, we obtain</a:t>
            </a:r>
            <a:endParaRPr dirty="0"/>
          </a:p>
        </p:txBody>
      </p:sp>
      <p:pic>
        <p:nvPicPr>
          <p:cNvPr id="320" name="Shape 320"/>
          <p:cNvPicPr preferRelativeResize="0"/>
          <p:nvPr/>
        </p:nvPicPr>
        <p:blipFill rotWithShape="1">
          <a:blip r:embed="rId3">
            <a:alphaModFix/>
          </a:blip>
          <a:srcRect l="23314" t="63889" r="21354" b="8333"/>
          <a:stretch/>
        </p:blipFill>
        <p:spPr>
          <a:xfrm>
            <a:off x="1115616" y="3140968"/>
            <a:ext cx="7199085" cy="203200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dirty="0"/>
                  <a:t>We’ll  show a method that computes </a:t>
                </a:r>
                <a14:m>
                  <m:oMath xmlns:m="http://schemas.openxmlformats.org/officeDocument/2006/math">
                    <m:acc>
                      <m:accPr>
                        <m:chr m:val="̅"/>
                        <m:ctrlPr>
                          <a:rPr lang="en-US" sz="3900" i="1" dirty="0">
                            <a:solidFill>
                              <a:prstClr val="black"/>
                            </a:solidFill>
                            <a:latin typeface="Cambria Math" panose="02040503050406030204" pitchFamily="18" charset="0"/>
                          </a:rPr>
                        </m:ctrlPr>
                      </m:accPr>
                      <m:e>
                        <m:r>
                          <a:rPr lang="en-US" sz="3900" i="1" dirty="0">
                            <a:solidFill>
                              <a:prstClr val="black"/>
                            </a:solidFill>
                            <a:latin typeface="Cambria Math"/>
                          </a:rPr>
                          <m:t>𝑅</m:t>
                        </m:r>
                        <m:d>
                          <m:dPr>
                            <m:ctrlPr>
                              <a:rPr lang="en-US" sz="3900" i="1" dirty="0">
                                <a:solidFill>
                                  <a:prstClr val="black"/>
                                </a:solidFill>
                                <a:latin typeface="Cambria Math" panose="02040503050406030204" pitchFamily="18" charset="0"/>
                              </a:rPr>
                            </m:ctrlPr>
                          </m:dPr>
                          <m:e>
                            <m:r>
                              <a:rPr lang="en-US" sz="3900" i="1" dirty="0">
                                <a:solidFill>
                                  <a:prstClr val="black"/>
                                </a:solidFill>
                                <a:latin typeface="Cambria Math"/>
                              </a:rPr>
                              <m:t>𝑡</m:t>
                            </m:r>
                          </m:e>
                        </m:d>
                        <m:r>
                          <a:rPr lang="en-US" sz="3900" i="1" baseline="30000" dirty="0">
                            <a:solidFill>
                              <a:prstClr val="black"/>
                            </a:solidFill>
                            <a:latin typeface="Cambria Math"/>
                          </a:rPr>
                          <m:t>2</m:t>
                        </m:r>
                      </m:e>
                    </m:acc>
                  </m:oMath>
                </a14:m>
                <a:r>
                  <a:rPr lang="en-US" dirty="0"/>
                  <a:t> assuming that the positions of all </a:t>
                </a:r>
                <a:r>
                  <a:rPr lang="en-US" i="1" dirty="0"/>
                  <a:t>N </a:t>
                </a:r>
                <a:r>
                  <a:rPr lang="en-US" dirty="0"/>
                  <a:t>particles has been collected for n times in the arrays </a:t>
                </a:r>
                <a:r>
                  <a:rPr lang="en-US" dirty="0" err="1"/>
                  <a:t>xSave</a:t>
                </a:r>
                <a:r>
                  <a:rPr lang="en-US" dirty="0"/>
                  <a:t>[</a:t>
                </a:r>
                <a:r>
                  <a:rPr lang="en-US" dirty="0" err="1"/>
                  <a:t>i</a:t>
                </a:r>
                <a:r>
                  <a:rPr lang="en-US" dirty="0"/>
                  <a:t>][k] and </a:t>
                </a:r>
                <a:r>
                  <a:rPr lang="en-US" dirty="0" err="1"/>
                  <a:t>ySave</a:t>
                </a:r>
                <a:r>
                  <a:rPr lang="en-US" dirty="0"/>
                  <a:t>[</a:t>
                </a:r>
                <a:r>
                  <a:rPr lang="en-US" dirty="0" err="1"/>
                  <a:t>i</a:t>
                </a:r>
                <a:r>
                  <a:rPr lang="en-US" dirty="0"/>
                  <a:t>][k]; </a:t>
                </a:r>
              </a:p>
              <a:p>
                <a:r>
                  <a:rPr lang="en-US" dirty="0"/>
                  <a:t>the time is indexed by </a:t>
                </a:r>
                <a:r>
                  <a:rPr lang="en-US" i="1" dirty="0"/>
                  <a:t>k</a:t>
                </a:r>
                <a:r>
                  <a:rPr lang="en-US" dirty="0"/>
                  <a:t>. </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630"/>
                </a:stretch>
              </a:blipFill>
            </p:spPr>
            <p:txBody>
              <a:bodyPr/>
              <a:lstStyle/>
              <a:p>
                <a:r>
                  <a:rPr lang="en-US">
                    <a:noFill/>
                  </a:rPr>
                  <a:t> </a:t>
                </a:r>
              </a:p>
            </p:txBody>
          </p:sp>
        </mc:Fallback>
      </mc:AlternateContent>
    </p:spTree>
    <p:extLst>
      <p:ext uri="{BB962C8B-B14F-4D97-AF65-F5344CB8AC3E}">
        <p14:creationId xmlns:p14="http://schemas.microsoft.com/office/powerpoint/2010/main" val="31505855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a:spLocks noGrp="1"/>
          </p:cNvSpPr>
          <p:nvPr>
            <p:ph type="title"/>
          </p:nvPr>
        </p:nvSpPr>
        <p:spPr>
          <a:xfrm>
            <a:off x="457200" y="40526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332" name="Shape 332"/>
          <p:cNvSpPr txBox="1">
            <a:spLocks noGrp="1"/>
          </p:cNvSpPr>
          <p:nvPr>
            <p:ph type="body" idx="1"/>
          </p:nvPr>
        </p:nvSpPr>
        <p:spPr>
          <a:xfrm>
            <a:off x="856343" y="1600200"/>
            <a:ext cx="7518399" cy="4292599"/>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960"/>
              <a:buFont typeface="Arial"/>
              <a:buChar char="•"/>
            </a:pPr>
            <a:r>
              <a:rPr lang="en-US" b="0" i="0" u="none" strike="noStrike" cap="none" dirty="0">
                <a:solidFill>
                  <a:schemeClr val="dk1"/>
                </a:solidFill>
                <a:latin typeface="Calibri"/>
                <a:ea typeface="Calibri"/>
                <a:cs typeface="Calibri"/>
                <a:sym typeface="Calibri"/>
              </a:rPr>
              <a:t>we cannot find the distance moved by a particle by just keeping track of its position. </a:t>
            </a:r>
          </a:p>
          <a:p>
            <a:pPr marL="342900" marR="0" lvl="0" indent="-342900" algn="l" rtl="0">
              <a:lnSpc>
                <a:spcPct val="80000"/>
              </a:lnSpc>
              <a:spcBef>
                <a:spcPts val="0"/>
              </a:spcBef>
              <a:spcAft>
                <a:spcPts val="0"/>
              </a:spcAft>
              <a:buClr>
                <a:schemeClr val="dk1"/>
              </a:buClr>
              <a:buSzPts val="2960"/>
              <a:buFont typeface="Arial"/>
              <a:buChar char="•"/>
            </a:pPr>
            <a:endParaRPr lang="en-US" b="0" i="0" u="none" strike="noStrike" cap="none" dirty="0">
              <a:solidFill>
                <a:schemeClr val="dk1"/>
              </a:solidFill>
              <a:latin typeface="Calibri"/>
              <a:ea typeface="Calibri"/>
              <a:cs typeface="Calibri"/>
              <a:sym typeface="Calibri"/>
            </a:endParaRPr>
          </a:p>
          <a:p>
            <a:pPr marL="800100" lvl="1" indent="-342900">
              <a:lnSpc>
                <a:spcPct val="80000"/>
              </a:lnSpc>
              <a:spcBef>
                <a:spcPts val="0"/>
              </a:spcBef>
              <a:buSzPts val="2960"/>
            </a:pPr>
            <a:r>
              <a:rPr lang="en-US" altLang="zh-CN" dirty="0"/>
              <a:t>Because of periodic boundary conditions,</a:t>
            </a:r>
            <a:endParaRPr dirty="0"/>
          </a:p>
          <a:p>
            <a:pPr marL="742950" marR="0" lvl="1" indent="-285750" algn="l" rtl="0">
              <a:lnSpc>
                <a:spcPct val="80000"/>
              </a:lnSpc>
              <a:spcBef>
                <a:spcPts val="518"/>
              </a:spcBef>
              <a:spcAft>
                <a:spcPts val="0"/>
              </a:spcAft>
              <a:buClr>
                <a:schemeClr val="dk1"/>
              </a:buClr>
              <a:buSzPts val="2590"/>
              <a:buFont typeface="Arial"/>
              <a:buChar char="–"/>
            </a:pPr>
            <a:endParaRPr lang="en-US" b="0" i="0" u="none" strike="noStrike" cap="none" dirty="0">
              <a:solidFill>
                <a:schemeClr val="dk1"/>
              </a:solidFill>
              <a:latin typeface="Calibri"/>
              <a:ea typeface="Calibri"/>
              <a:cs typeface="Calibri"/>
              <a:sym typeface="Calibri"/>
            </a:endParaRPr>
          </a:p>
          <a:p>
            <a:pPr marL="742950" marR="0" lvl="1" indent="-285750" algn="l" rtl="0">
              <a:lnSpc>
                <a:spcPct val="80000"/>
              </a:lnSpc>
              <a:spcBef>
                <a:spcPts val="518"/>
              </a:spcBef>
              <a:spcAft>
                <a:spcPts val="0"/>
              </a:spcAft>
              <a:buClr>
                <a:schemeClr val="dk1"/>
              </a:buClr>
              <a:buSzPts val="2590"/>
              <a:buFont typeface="Arial"/>
              <a:buChar char="–"/>
            </a:pPr>
            <a:r>
              <a:rPr lang="en-US" b="0" i="0" u="none" strike="noStrike" cap="none" dirty="0">
                <a:solidFill>
                  <a:schemeClr val="dk1"/>
                </a:solidFill>
                <a:latin typeface="Calibri"/>
                <a:ea typeface="Calibri"/>
                <a:cs typeface="Calibri"/>
                <a:sym typeface="Calibri"/>
              </a:rPr>
              <a:t>Imagine that a particle moved in only one direction </a:t>
            </a:r>
          </a:p>
          <a:p>
            <a:pPr marL="742950" marR="0" lvl="1" indent="-285750" algn="l" rtl="0">
              <a:lnSpc>
                <a:spcPct val="80000"/>
              </a:lnSpc>
              <a:spcBef>
                <a:spcPts val="518"/>
              </a:spcBef>
              <a:spcAft>
                <a:spcPts val="0"/>
              </a:spcAft>
              <a:buClr>
                <a:schemeClr val="dk1"/>
              </a:buClr>
              <a:buSzPts val="2590"/>
              <a:buFont typeface="Arial"/>
              <a:buChar char="–"/>
            </a:pPr>
            <a:endParaRPr lang="en-US" b="0" i="0" u="none" strike="noStrike" cap="none" dirty="0">
              <a:solidFill>
                <a:schemeClr val="dk1"/>
              </a:solidFill>
              <a:latin typeface="Calibri"/>
              <a:ea typeface="Calibri"/>
              <a:cs typeface="Calibri"/>
              <a:sym typeface="Calibri"/>
            </a:endParaRPr>
          </a:p>
          <a:p>
            <a:pPr marL="1200150" lvl="2" indent="-285750">
              <a:lnSpc>
                <a:spcPct val="80000"/>
              </a:lnSpc>
              <a:spcBef>
                <a:spcPts val="518"/>
              </a:spcBef>
              <a:buSzPts val="2590"/>
              <a:buFont typeface="Arial"/>
              <a:buChar char="–"/>
            </a:pPr>
            <a:r>
              <a:rPr lang="en-US" b="0" i="0" u="none" strike="noStrike" cap="none" dirty="0">
                <a:solidFill>
                  <a:schemeClr val="dk1"/>
                </a:solidFill>
                <a:sym typeface="Calibri"/>
              </a:rPr>
              <a:t>and returned to its original position. </a:t>
            </a:r>
            <a:endParaRPr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idx="1"/>
          </p:nvPr>
        </p:nvSpPr>
        <p:spPr/>
        <p:txBody>
          <a:bodyPr/>
          <a:lstStyle/>
          <a:p>
            <a:pPr marL="342900" lvl="0" indent="-342900">
              <a:lnSpc>
                <a:spcPct val="80000"/>
              </a:lnSpc>
              <a:spcBef>
                <a:spcPts val="592"/>
              </a:spcBef>
              <a:buSzPts val="2960"/>
            </a:pPr>
            <a:r>
              <a:rPr lang="en-US" altLang="zh-CN" dirty="0"/>
              <a:t>If we just subtracted the coordinates of the position, </a:t>
            </a:r>
          </a:p>
          <a:p>
            <a:pPr marL="800100" lvl="1" indent="-342900">
              <a:lnSpc>
                <a:spcPct val="80000"/>
              </a:lnSpc>
              <a:spcBef>
                <a:spcPts val="592"/>
              </a:spcBef>
              <a:buSzPts val="2960"/>
            </a:pPr>
            <a:r>
              <a:rPr lang="en-US" altLang="zh-CN" dirty="0"/>
              <a:t>we would find that the particle’s displacement was zero </a:t>
            </a:r>
          </a:p>
          <a:p>
            <a:pPr marL="1257300" lvl="2" indent="-342900">
              <a:lnSpc>
                <a:spcPct val="80000"/>
              </a:lnSpc>
              <a:spcBef>
                <a:spcPts val="592"/>
              </a:spcBef>
              <a:buSzPts val="2960"/>
            </a:pPr>
            <a:r>
              <a:rPr lang="en-US" altLang="zh-CN" dirty="0"/>
              <a:t>when in fact it really moved an amount equal to the length of the simulation cell. </a:t>
            </a:r>
          </a:p>
          <a:p>
            <a:pPr marL="342900" lvl="0" indent="-342900">
              <a:lnSpc>
                <a:spcPct val="80000"/>
              </a:lnSpc>
              <a:spcBef>
                <a:spcPts val="592"/>
              </a:spcBef>
              <a:buSzPts val="2960"/>
            </a:pPr>
            <a:r>
              <a:rPr lang="en-US" altLang="zh-CN" dirty="0"/>
              <a:t>How to solve this problem?</a:t>
            </a:r>
          </a:p>
          <a:p>
            <a:endParaRPr lang="zh-CN" altLang="en-US" dirty="0"/>
          </a:p>
        </p:txBody>
      </p:sp>
    </p:spTree>
    <p:extLst>
      <p:ext uri="{BB962C8B-B14F-4D97-AF65-F5344CB8AC3E}">
        <p14:creationId xmlns:p14="http://schemas.microsoft.com/office/powerpoint/2010/main" val="14656264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Shape 3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338" name="Shape 33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To keep track of the movement of each particle, we use two arrays, </a:t>
            </a:r>
            <a:r>
              <a:rPr lang="en-US" sz="3200" b="0" i="0" u="none" strike="noStrike" cap="none" dirty="0" err="1">
                <a:solidFill>
                  <a:schemeClr val="dk1"/>
                </a:solidFill>
                <a:latin typeface="Calibri"/>
                <a:ea typeface="Calibri"/>
                <a:cs typeface="Calibri"/>
                <a:sym typeface="Calibri"/>
              </a:rPr>
              <a:t>xWrap</a:t>
            </a:r>
            <a:r>
              <a:rPr lang="en-US" sz="3200" b="0" i="0" u="none" strike="noStrike" cap="none" dirty="0">
                <a:solidFill>
                  <a:schemeClr val="dk1"/>
                </a:solidFill>
                <a:latin typeface="Calibri"/>
                <a:ea typeface="Calibri"/>
                <a:cs typeface="Calibri"/>
                <a:sym typeface="Calibri"/>
              </a:rPr>
              <a:t> and </a:t>
            </a:r>
            <a:r>
              <a:rPr lang="en-US" sz="3200" b="0" i="0" u="none" strike="noStrike" cap="none" dirty="0" err="1">
                <a:solidFill>
                  <a:schemeClr val="dk1"/>
                </a:solidFill>
                <a:latin typeface="Calibri"/>
                <a:ea typeface="Calibri"/>
                <a:cs typeface="Calibri"/>
                <a:sym typeface="Calibri"/>
              </a:rPr>
              <a:t>yWrap</a:t>
            </a:r>
            <a:r>
              <a:rPr lang="en-US" sz="3200" b="0" i="0" u="none" strike="noStrike" cap="none" dirty="0">
                <a:solidFill>
                  <a:schemeClr val="dk1"/>
                </a:solidFill>
                <a:latin typeface="Calibri"/>
                <a:ea typeface="Calibri"/>
                <a:cs typeface="Calibri"/>
                <a:sym typeface="Calibri"/>
              </a:rPr>
              <a:t>. </a:t>
            </a:r>
            <a:endParaRPr dirty="0"/>
          </a:p>
          <a:p>
            <a:pPr marL="342900" marR="0" lvl="0" indent="-342900" algn="l" rtl="0">
              <a:lnSpc>
                <a:spcPct val="90000"/>
              </a:lnSpc>
              <a:spcBef>
                <a:spcPts val="64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Every time particle </a:t>
            </a:r>
            <a:r>
              <a:rPr lang="en-US" sz="3200" b="0" i="1" u="none" strike="noStrike" cap="none" dirty="0" err="1">
                <a:solidFill>
                  <a:schemeClr val="dk1"/>
                </a:solidFill>
                <a:latin typeface="Calibri"/>
                <a:ea typeface="Calibri"/>
                <a:cs typeface="Calibri"/>
                <a:sym typeface="Calibri"/>
              </a:rPr>
              <a:t>i</a:t>
            </a:r>
            <a:r>
              <a:rPr lang="en-US" sz="3200" b="0" i="1" u="none" strike="noStrike" cap="none" dirty="0">
                <a:solidFill>
                  <a:schemeClr val="dk1"/>
                </a:solidFill>
                <a:latin typeface="Calibri"/>
                <a:ea typeface="Calibri"/>
                <a:cs typeface="Calibri"/>
                <a:sym typeface="Calibri"/>
              </a:rPr>
              <a:t> </a:t>
            </a:r>
            <a:r>
              <a:rPr lang="en-US" sz="3200" b="0" i="0" u="none" strike="noStrike" cap="none" dirty="0">
                <a:solidFill>
                  <a:schemeClr val="dk1"/>
                </a:solidFill>
                <a:latin typeface="Calibri"/>
                <a:ea typeface="Calibri"/>
                <a:cs typeface="Calibri"/>
                <a:sym typeface="Calibri"/>
              </a:rPr>
              <a:t>moves past the right boundary in the time interval k*</a:t>
            </a:r>
            <a:r>
              <a:rPr lang="en-US" sz="3200" b="0" i="0" u="none" strike="noStrike" cap="none" dirty="0" err="1">
                <a:solidFill>
                  <a:schemeClr val="dk1"/>
                </a:solidFill>
                <a:latin typeface="Calibri"/>
                <a:ea typeface="Calibri"/>
                <a:cs typeface="Calibri"/>
                <a:sym typeface="Calibri"/>
              </a:rPr>
              <a:t>dk</a:t>
            </a:r>
            <a:r>
              <a:rPr lang="en-US" sz="3200" b="0" i="0" u="none" strike="noStrike" cap="none" dirty="0">
                <a:solidFill>
                  <a:schemeClr val="dk1"/>
                </a:solidFill>
                <a:latin typeface="Calibri"/>
                <a:ea typeface="Calibri"/>
                <a:cs typeface="Calibri"/>
                <a:sym typeface="Calibri"/>
              </a:rPr>
              <a:t> to (k+1)*</a:t>
            </a:r>
            <a:r>
              <a:rPr lang="en-US" sz="3200" b="0" i="0" u="none" strike="noStrike" cap="none" dirty="0" err="1">
                <a:solidFill>
                  <a:schemeClr val="dk1"/>
                </a:solidFill>
                <a:latin typeface="Calibri"/>
                <a:ea typeface="Calibri"/>
                <a:cs typeface="Calibri"/>
                <a:sym typeface="Calibri"/>
              </a:rPr>
              <a:t>dk</a:t>
            </a:r>
            <a:r>
              <a:rPr lang="en-US" sz="3200" b="0" i="0" u="none" strike="noStrike" cap="none" dirty="0">
                <a:solidFill>
                  <a:schemeClr val="dk1"/>
                </a:solidFill>
                <a:latin typeface="Calibri"/>
                <a:ea typeface="Calibri"/>
                <a:cs typeface="Calibri"/>
                <a:sym typeface="Calibri"/>
              </a:rPr>
              <a:t>, </a:t>
            </a:r>
            <a:r>
              <a:rPr lang="en-US" sz="3200" b="0" i="0" u="none" strike="noStrike" cap="none" dirty="0" err="1">
                <a:solidFill>
                  <a:schemeClr val="dk1"/>
                </a:solidFill>
                <a:latin typeface="Calibri"/>
                <a:ea typeface="Calibri"/>
                <a:cs typeface="Calibri"/>
                <a:sym typeface="Calibri"/>
              </a:rPr>
              <a:t>xWrap</a:t>
            </a:r>
            <a:r>
              <a:rPr lang="en-US" sz="3200" b="0" i="0" u="none" strike="noStrike" cap="none" dirty="0">
                <a:solidFill>
                  <a:schemeClr val="dk1"/>
                </a:solidFill>
                <a:latin typeface="Calibri"/>
                <a:ea typeface="Calibri"/>
                <a:cs typeface="Calibri"/>
                <a:sym typeface="Calibri"/>
              </a:rPr>
              <a:t>[</a:t>
            </a:r>
            <a:r>
              <a:rPr lang="en-US" sz="3200" b="0" i="0" u="none" strike="noStrike" cap="none" dirty="0" err="1">
                <a:solidFill>
                  <a:schemeClr val="dk1"/>
                </a:solidFill>
                <a:latin typeface="Calibri"/>
                <a:ea typeface="Calibri"/>
                <a:cs typeface="Calibri"/>
                <a:sym typeface="Calibri"/>
              </a:rPr>
              <a:t>i</a:t>
            </a:r>
            <a:r>
              <a:rPr lang="en-US" sz="3200" b="0" i="0" u="none" strike="noStrike" cap="none" dirty="0">
                <a:solidFill>
                  <a:schemeClr val="dk1"/>
                </a:solidFill>
                <a:latin typeface="Calibri"/>
                <a:ea typeface="Calibri"/>
                <a:cs typeface="Calibri"/>
                <a:sym typeface="Calibri"/>
              </a:rPr>
              <a:t>][k] is incremented by Lx. </a:t>
            </a:r>
            <a:endParaRPr dirty="0"/>
          </a:p>
          <a:p>
            <a:pPr marL="342900" marR="0" lvl="0" indent="-342900" algn="l" rtl="0">
              <a:lnSpc>
                <a:spcPct val="90000"/>
              </a:lnSpc>
              <a:spcBef>
                <a:spcPts val="64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Similarly, each time the particle moves past the left boundary </a:t>
            </a:r>
            <a:r>
              <a:rPr lang="en-US" sz="3200" b="0" i="0" u="none" strike="noStrike" cap="none" dirty="0" err="1">
                <a:solidFill>
                  <a:schemeClr val="dk1"/>
                </a:solidFill>
                <a:latin typeface="Calibri"/>
                <a:ea typeface="Calibri"/>
                <a:cs typeface="Calibri"/>
                <a:sym typeface="Calibri"/>
              </a:rPr>
              <a:t>xWrap</a:t>
            </a:r>
            <a:r>
              <a:rPr lang="en-US" sz="3200" b="0" i="0" u="none" strike="noStrike" cap="none" dirty="0">
                <a:solidFill>
                  <a:schemeClr val="dk1"/>
                </a:solidFill>
                <a:latin typeface="Calibri"/>
                <a:ea typeface="Calibri"/>
                <a:cs typeface="Calibri"/>
                <a:sym typeface="Calibri"/>
              </a:rPr>
              <a:t>[</a:t>
            </a:r>
            <a:r>
              <a:rPr lang="en-US" sz="3200" b="0" i="0" u="none" strike="noStrike" cap="none" dirty="0" err="1">
                <a:solidFill>
                  <a:schemeClr val="dk1"/>
                </a:solidFill>
                <a:latin typeface="Calibri"/>
                <a:ea typeface="Calibri"/>
                <a:cs typeface="Calibri"/>
                <a:sym typeface="Calibri"/>
              </a:rPr>
              <a:t>i</a:t>
            </a:r>
            <a:r>
              <a:rPr lang="en-US" sz="3200" b="0" i="0" u="none" strike="noStrike" cap="none" dirty="0">
                <a:solidFill>
                  <a:schemeClr val="dk1"/>
                </a:solidFill>
                <a:latin typeface="Calibri"/>
                <a:ea typeface="Calibri"/>
                <a:cs typeface="Calibri"/>
                <a:sym typeface="Calibri"/>
              </a:rPr>
              <a:t>][k] is decremented by Lx. </a:t>
            </a:r>
            <a:endParaRPr dirty="0"/>
          </a:p>
          <a:p>
            <a:pPr marL="342900" marR="0" lvl="0" indent="-342900" algn="l" rtl="0">
              <a:lnSpc>
                <a:spcPct val="90000"/>
              </a:lnSpc>
              <a:spcBef>
                <a:spcPts val="64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A similar procedure is used for </a:t>
            </a:r>
            <a:r>
              <a:rPr lang="en-US" sz="3200" b="0" i="0" u="none" strike="noStrike" cap="none" dirty="0" err="1">
                <a:solidFill>
                  <a:schemeClr val="dk1"/>
                </a:solidFill>
                <a:latin typeface="Calibri"/>
                <a:ea typeface="Calibri"/>
                <a:cs typeface="Calibri"/>
                <a:sym typeface="Calibri"/>
              </a:rPr>
              <a:t>yWrap</a:t>
            </a:r>
            <a:r>
              <a:rPr lang="en-US" sz="3200" b="0" i="0" u="none" strike="noStrike" cap="none" dirty="0">
                <a:solidFill>
                  <a:schemeClr val="dk1"/>
                </a:solidFill>
                <a:latin typeface="Calibri"/>
                <a:ea typeface="Calibri"/>
                <a:cs typeface="Calibri"/>
                <a:sym typeface="Calibri"/>
              </a:rPr>
              <a:t>.</a:t>
            </a:r>
            <a:endParaRPr dirty="0"/>
          </a:p>
          <a:p>
            <a:pPr marL="342900" marR="0" lvl="0" indent="-139700" algn="l" rtl="0">
              <a:lnSpc>
                <a:spcPct val="90000"/>
              </a:lnSpc>
              <a:spcBef>
                <a:spcPts val="64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The methods needed for the ODE interface are given in </a:t>
            </a:r>
            <a:r>
              <a:rPr lang="en-US" altLang="zh-CN" dirty="0"/>
              <a:t>next few pages</a:t>
            </a:r>
            <a:r>
              <a:rPr lang="en-US" dirty="0"/>
              <a:t>. </a:t>
            </a:r>
          </a:p>
          <a:p>
            <a:r>
              <a:rPr lang="en-US" dirty="0"/>
              <a:t>Note that the </a:t>
            </a:r>
            <a:r>
              <a:rPr lang="en-US" dirty="0" err="1"/>
              <a:t>getRate</a:t>
            </a:r>
            <a:r>
              <a:rPr lang="en-US" dirty="0"/>
              <a:t> method is invoked twice for every call to the step method because we are using the </a:t>
            </a:r>
            <a:r>
              <a:rPr lang="en-US" dirty="0" err="1"/>
              <a:t>Verlet</a:t>
            </a:r>
            <a:r>
              <a:rPr lang="en-US" dirty="0"/>
              <a:t> algorithm.</a:t>
            </a:r>
          </a:p>
          <a:p>
            <a:r>
              <a:rPr lang="en-US" dirty="0"/>
              <a:t>The first rate call uses the current positions of the particles, and the second rate call uses the new positions.</a:t>
            </a:r>
          </a:p>
        </p:txBody>
      </p:sp>
    </p:spTree>
    <p:extLst>
      <p:ext uri="{BB962C8B-B14F-4D97-AF65-F5344CB8AC3E}">
        <p14:creationId xmlns:p14="http://schemas.microsoft.com/office/powerpoint/2010/main" val="35988276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344" name="Shape 34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345" name="Shape 345"/>
          <p:cNvPicPr preferRelativeResize="0"/>
          <p:nvPr/>
        </p:nvPicPr>
        <p:blipFill rotWithShape="1">
          <a:blip r:embed="rId3">
            <a:alphaModFix/>
          </a:blip>
          <a:srcRect l="18294" t="25793" r="4399" b="25595"/>
          <a:stretch/>
        </p:blipFill>
        <p:spPr>
          <a:xfrm>
            <a:off x="1" y="2248135"/>
            <a:ext cx="9036495" cy="3194721"/>
          </a:xfrm>
          <a:prstGeom prst="rect">
            <a:avLst/>
          </a:prstGeom>
          <a:noFill/>
          <a:ln>
            <a:noFill/>
          </a:ln>
        </p:spPr>
      </p:pic>
      <p:cxnSp>
        <p:nvCxnSpPr>
          <p:cNvPr id="346" name="Shape 346"/>
          <p:cNvCxnSpPr/>
          <p:nvPr/>
        </p:nvCxnSpPr>
        <p:spPr>
          <a:xfrm>
            <a:off x="8316416" y="3789040"/>
            <a:ext cx="288032" cy="0"/>
          </a:xfrm>
          <a:prstGeom prst="straightConnector1">
            <a:avLst/>
          </a:prstGeom>
          <a:noFill/>
          <a:ln w="19050" cap="flat" cmpd="sng">
            <a:solidFill>
              <a:srgbClr val="FF0000"/>
            </a:solidFill>
            <a:prstDash val="solid"/>
            <a:round/>
            <a:headEnd type="none" w="sm" len="sm"/>
            <a:tailEnd type="none" w="sm" len="sm"/>
          </a:ln>
        </p:spPr>
      </p:cxnSp>
      <p:cxnSp>
        <p:nvCxnSpPr>
          <p:cNvPr id="347" name="Shape 347"/>
          <p:cNvCxnSpPr/>
          <p:nvPr/>
        </p:nvCxnSpPr>
        <p:spPr>
          <a:xfrm>
            <a:off x="8316416" y="4005064"/>
            <a:ext cx="288032" cy="0"/>
          </a:xfrm>
          <a:prstGeom prst="straightConnector1">
            <a:avLst/>
          </a:prstGeom>
          <a:noFill/>
          <a:ln w="19050" cap="flat" cmpd="sng">
            <a:solidFill>
              <a:srgbClr val="FF0000"/>
            </a:solidFill>
            <a:prstDash val="solid"/>
            <a:round/>
            <a:headEnd type="none" w="sm" len="sm"/>
            <a:tailEnd type="none" w="sm" len="sm"/>
          </a:ln>
        </p:spPr>
      </p:cxnSp>
      <p:sp>
        <p:nvSpPr>
          <p:cNvPr id="348" name="Shape 348"/>
          <p:cNvSpPr txBox="1"/>
          <p:nvPr/>
        </p:nvSpPr>
        <p:spPr>
          <a:xfrm>
            <a:off x="7532985" y="4151663"/>
            <a:ext cx="1637243"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FF0000"/>
                </a:solidFill>
                <a:latin typeface="Calibri"/>
                <a:ea typeface="Calibri"/>
                <a:cs typeface="Calibri"/>
                <a:sym typeface="Calibri"/>
              </a:rPr>
              <a:t>Textbook error!</a:t>
            </a:r>
            <a:endParaRPr sz="1800">
              <a:solidFill>
                <a:srgbClr val="FF0000"/>
              </a:solidFill>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dirty="0"/>
          </a:p>
        </p:txBody>
      </p:sp>
      <mc:AlternateContent xmlns:mc="http://schemas.openxmlformats.org/markup-compatibility/2006" xmlns:a14="http://schemas.microsoft.com/office/drawing/2010/main">
        <mc:Choice Requires="a14">
          <p:sp>
            <p:nvSpPr>
              <p:cNvPr id="4" name="矩形 3"/>
              <p:cNvSpPr/>
              <p:nvPr/>
            </p:nvSpPr>
            <p:spPr>
              <a:xfrm>
                <a:off x="179512" y="4509120"/>
                <a:ext cx="8964488" cy="1754326"/>
              </a:xfrm>
              <a:prstGeom prst="rect">
                <a:avLst/>
              </a:prstGeom>
            </p:spPr>
            <p:txBody>
              <a:bodyPr wrap="square">
                <a:spAutoFit/>
              </a:bodyPr>
              <a:lstStyle/>
              <a:p>
                <a:r>
                  <a:rPr lang="en-US" dirty="0"/>
                  <a:t>The time dependence of the mean square displacement </a:t>
                </a:r>
                <a14:m>
                  <m:oMath xmlns:m="http://schemas.openxmlformats.org/officeDocument/2006/math">
                    <m:acc>
                      <m:accPr>
                        <m:chr m:val="̅"/>
                        <m:ctrlPr>
                          <a:rPr lang="en-US" sz="1400" i="1" dirty="0">
                            <a:solidFill>
                              <a:prstClr val="black"/>
                            </a:solidFill>
                            <a:latin typeface="Cambria Math" panose="02040503050406030204" pitchFamily="18" charset="0"/>
                          </a:rPr>
                        </m:ctrlPr>
                      </m:accPr>
                      <m:e>
                        <m:r>
                          <a:rPr lang="en-US" sz="1400" i="1" dirty="0">
                            <a:solidFill>
                              <a:prstClr val="black"/>
                            </a:solidFill>
                            <a:latin typeface="Cambria Math"/>
                          </a:rPr>
                          <m:t>𝑅</m:t>
                        </m:r>
                        <m:d>
                          <m:dPr>
                            <m:ctrlPr>
                              <a:rPr lang="en-US" sz="1400" i="1" dirty="0">
                                <a:solidFill>
                                  <a:prstClr val="black"/>
                                </a:solidFill>
                                <a:latin typeface="Cambria Math" panose="02040503050406030204" pitchFamily="18" charset="0"/>
                              </a:rPr>
                            </m:ctrlPr>
                          </m:dPr>
                          <m:e>
                            <m:r>
                              <a:rPr lang="en-US" sz="1400" i="1" dirty="0">
                                <a:solidFill>
                                  <a:prstClr val="black"/>
                                </a:solidFill>
                                <a:latin typeface="Cambria Math"/>
                              </a:rPr>
                              <m:t>𝑡</m:t>
                            </m:r>
                          </m:e>
                        </m:d>
                        <m:r>
                          <a:rPr lang="en-US" sz="1400" i="1" baseline="30000" dirty="0">
                            <a:solidFill>
                              <a:prstClr val="black"/>
                            </a:solidFill>
                            <a:latin typeface="Cambria Math"/>
                          </a:rPr>
                          <m:t>2</m:t>
                        </m:r>
                      </m:e>
                    </m:acc>
                  </m:oMath>
                </a14:m>
                <a:r>
                  <a:rPr lang="en-US" dirty="0"/>
                  <a:t> for one particle in a</a:t>
                </a:r>
              </a:p>
              <a:p>
                <a:r>
                  <a:rPr lang="en-US" dirty="0"/>
                  <a:t>two-dimensional Lennard-Jones system with </a:t>
                </a:r>
                <a:r>
                  <a:rPr lang="en-US" i="1" dirty="0"/>
                  <a:t>N </a:t>
                </a:r>
                <a:r>
                  <a:rPr lang="en-US" dirty="0"/>
                  <a:t>= 16, </a:t>
                </a:r>
                <a:r>
                  <a:rPr lang="en-US" i="1" dirty="0"/>
                  <a:t>L </a:t>
                </a:r>
                <a:r>
                  <a:rPr lang="en-US" dirty="0"/>
                  <a:t>= 5, and </a:t>
                </a:r>
                <a:r>
                  <a:rPr lang="en-US" i="1" dirty="0"/>
                  <a:t>E </a:t>
                </a:r>
                <a:r>
                  <a:rPr lang="en-US" dirty="0"/>
                  <a:t>= 5</a:t>
                </a:r>
                <a:r>
                  <a:rPr lang="en-US" i="1" dirty="0"/>
                  <a:t>.</a:t>
                </a:r>
                <a:r>
                  <a:rPr lang="en-US" dirty="0"/>
                  <a:t>8115. The position of a</a:t>
                </a:r>
              </a:p>
              <a:p>
                <a:r>
                  <a:rPr lang="en-US" dirty="0"/>
                  <a:t>particle was saved at intervals of 0.5. Much better results can be obtained by averaging over all particles and over a longer run. The least squares fit was made between </a:t>
                </a:r>
                <a:r>
                  <a:rPr lang="en-US" i="1" dirty="0"/>
                  <a:t>t </a:t>
                </a:r>
                <a:r>
                  <a:rPr lang="en-US" dirty="0"/>
                  <a:t>= 1</a:t>
                </a:r>
                <a:r>
                  <a:rPr lang="en-US" i="1" dirty="0"/>
                  <a:t>.</a:t>
                </a:r>
                <a:r>
                  <a:rPr lang="en-US" dirty="0"/>
                  <a:t>5 and </a:t>
                </a:r>
                <a:r>
                  <a:rPr lang="en-US" i="1" dirty="0"/>
                  <a:t>t </a:t>
                </a:r>
                <a:r>
                  <a:rPr lang="en-US" dirty="0"/>
                  <a:t>= 5</a:t>
                </a:r>
                <a:r>
                  <a:rPr lang="en-US" i="1" dirty="0"/>
                  <a:t>.</a:t>
                </a:r>
                <a:r>
                  <a:rPr lang="en-US" dirty="0"/>
                  <a:t>5. As expected, this fit does not pass through the origin. The slope of the fit is 0.61. the</a:t>
                </a:r>
              </a:p>
              <a:p>
                <a:r>
                  <a:rPr lang="en-US" dirty="0"/>
                  <a:t>corresponding self-diffusion coefficient is </a:t>
                </a:r>
                <a:r>
                  <a:rPr lang="en-US" i="1" dirty="0"/>
                  <a:t>D </a:t>
                </a:r>
                <a:r>
                  <a:rPr lang="en-US" dirty="0"/>
                  <a:t>= 0</a:t>
                </a:r>
                <a:r>
                  <a:rPr lang="en-US" i="1" dirty="0"/>
                  <a:t>.</a:t>
                </a:r>
                <a:r>
                  <a:rPr lang="en-US" dirty="0"/>
                  <a:t>61</a:t>
                </a:r>
                <a:r>
                  <a:rPr lang="en-US" i="1" dirty="0"/>
                  <a:t>/</a:t>
                </a:r>
                <a:r>
                  <a:rPr lang="en-US" dirty="0"/>
                  <a:t>4 </a:t>
                </a:r>
                <a:r>
                  <a:rPr lang="en-US" i="1" dirty="0"/>
                  <a:t>≈ </a:t>
                </a:r>
                <a:r>
                  <a:rPr lang="en-US" dirty="0"/>
                  <a:t>0</a:t>
                </a:r>
                <a:r>
                  <a:rPr lang="en-US" i="1" dirty="0"/>
                  <a:t>.</a:t>
                </a:r>
                <a:r>
                  <a:rPr lang="en-US" dirty="0"/>
                  <a:t>15.</a:t>
                </a:r>
              </a:p>
            </p:txBody>
          </p:sp>
        </mc:Choice>
        <mc:Fallback xmlns="">
          <p:sp>
            <p:nvSpPr>
              <p:cNvPr id="4" name="矩形 3"/>
              <p:cNvSpPr>
                <a:spLocks noRot="1" noChangeAspect="1" noMove="1" noResize="1" noEditPoints="1" noAdjustHandles="1" noChangeArrowheads="1" noChangeShapeType="1" noTextEdit="1"/>
              </p:cNvSpPr>
              <p:nvPr/>
            </p:nvSpPr>
            <p:spPr>
              <a:xfrm>
                <a:off x="179512" y="4509120"/>
                <a:ext cx="8964488" cy="1754326"/>
              </a:xfrm>
              <a:prstGeom prst="rect">
                <a:avLst/>
              </a:prstGeom>
              <a:blipFill rotWithShape="1">
                <a:blip r:embed="rId2"/>
                <a:stretch>
                  <a:fillRect l="-544" t="-1742" b="-4878"/>
                </a:stretch>
              </a:blipFill>
            </p:spPr>
            <p:txBody>
              <a:bodyPr/>
              <a:lstStyle/>
              <a:p>
                <a:r>
                  <a:rPr lang="en-US">
                    <a:noFill/>
                  </a:rPr>
                  <a:t> </a:t>
                </a:r>
              </a:p>
            </p:txBody>
          </p:sp>
        </mc:Fallback>
      </mc:AlternateContent>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550" t="27976" r="25036" b="13492"/>
          <a:stretch/>
        </p:blipFill>
        <p:spPr bwMode="auto">
          <a:xfrm>
            <a:off x="1115616" y="260648"/>
            <a:ext cx="6299200" cy="4281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52823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Shape 36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362" name="Shape 36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Another physically important property is the </a:t>
            </a:r>
            <a:r>
              <a:rPr lang="en-US" sz="3200" b="0" i="1" u="none" strike="noStrike" cap="none">
                <a:solidFill>
                  <a:schemeClr val="dk1"/>
                </a:solidFill>
                <a:latin typeface="Calibri"/>
                <a:ea typeface="Calibri"/>
                <a:cs typeface="Calibri"/>
                <a:sym typeface="Calibri"/>
              </a:rPr>
              <a:t>velocity autocorrelation function C</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t</a:t>
            </a:r>
            <a:r>
              <a:rPr lang="en-US" sz="3200" b="0" i="0" u="none" strike="noStrike" cap="none">
                <a:solidFill>
                  <a:schemeClr val="dk1"/>
                </a:solidFill>
                <a:latin typeface="Calibri"/>
                <a:ea typeface="Calibri"/>
                <a:cs typeface="Calibri"/>
                <a:sym typeface="Calibri"/>
              </a:rPr>
              <a:t>).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Suppose that particle </a:t>
            </a:r>
            <a:r>
              <a:rPr lang="en-US" sz="3200" b="0" i="1" u="none" strike="noStrike" cap="none">
                <a:solidFill>
                  <a:schemeClr val="dk1"/>
                </a:solidFill>
                <a:latin typeface="Calibri"/>
                <a:ea typeface="Calibri"/>
                <a:cs typeface="Calibri"/>
                <a:sym typeface="Calibri"/>
              </a:rPr>
              <a:t>i </a:t>
            </a:r>
            <a:r>
              <a:rPr lang="en-US" sz="3200" b="0" i="0" u="none" strike="noStrike" cap="none">
                <a:solidFill>
                  <a:schemeClr val="dk1"/>
                </a:solidFill>
                <a:latin typeface="Calibri"/>
                <a:ea typeface="Calibri"/>
                <a:cs typeface="Calibri"/>
                <a:sym typeface="Calibri"/>
              </a:rPr>
              <a:t>has velocity </a:t>
            </a:r>
            <a:r>
              <a:rPr lang="en-US" sz="3200" b="1" i="0" u="none" strike="noStrike" cap="none">
                <a:solidFill>
                  <a:schemeClr val="dk1"/>
                </a:solidFill>
                <a:latin typeface="Calibri"/>
                <a:ea typeface="Calibri"/>
                <a:cs typeface="Calibri"/>
                <a:sym typeface="Calibri"/>
              </a:rPr>
              <a:t>v</a:t>
            </a:r>
            <a:r>
              <a:rPr lang="en-US" sz="3200" b="0" i="1" u="none" strike="noStrike" cap="none">
                <a:solidFill>
                  <a:schemeClr val="dk1"/>
                </a:solidFill>
                <a:latin typeface="Calibri"/>
                <a:ea typeface="Calibri"/>
                <a:cs typeface="Calibri"/>
                <a:sym typeface="Calibri"/>
              </a:rPr>
              <a:t>i </a:t>
            </a:r>
            <a:r>
              <a:rPr lang="en-US" sz="3200" b="0" i="0" u="none" strike="noStrike" cap="none">
                <a:solidFill>
                  <a:schemeClr val="dk1"/>
                </a:solidFill>
                <a:latin typeface="Calibri"/>
                <a:ea typeface="Calibri"/>
                <a:cs typeface="Calibri"/>
                <a:sym typeface="Calibri"/>
              </a:rPr>
              <a:t>at time </a:t>
            </a:r>
            <a:r>
              <a:rPr lang="en-US" sz="3200" b="0" i="1" u="none" strike="noStrike" cap="none">
                <a:solidFill>
                  <a:schemeClr val="dk1"/>
                </a:solidFill>
                <a:latin typeface="Calibri"/>
                <a:ea typeface="Calibri"/>
                <a:cs typeface="Calibri"/>
                <a:sym typeface="Calibri"/>
              </a:rPr>
              <a:t>t </a:t>
            </a:r>
            <a:r>
              <a:rPr lang="en-US" sz="3200" b="0" i="0" u="none" strike="noStrike" cap="none">
                <a:solidFill>
                  <a:schemeClr val="dk1"/>
                </a:solidFill>
                <a:latin typeface="Calibri"/>
                <a:ea typeface="Calibri"/>
                <a:cs typeface="Calibri"/>
                <a:sym typeface="Calibri"/>
              </a:rPr>
              <a:t>= 0.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If there were no net force on particle </a:t>
            </a:r>
            <a:r>
              <a:rPr lang="en-US" sz="3200" b="0" i="1" u="none" strike="noStrike" cap="none">
                <a:solidFill>
                  <a:schemeClr val="dk1"/>
                </a:solidFill>
                <a:latin typeface="Calibri"/>
                <a:ea typeface="Calibri"/>
                <a:cs typeface="Calibri"/>
                <a:sym typeface="Calibri"/>
              </a:rPr>
              <a:t>i</a:t>
            </a:r>
            <a:r>
              <a:rPr lang="en-US" sz="3200" b="0" i="0" u="none" strike="noStrike" cap="none">
                <a:solidFill>
                  <a:schemeClr val="dk1"/>
                </a:solidFill>
                <a:latin typeface="Calibri"/>
                <a:ea typeface="Calibri"/>
                <a:cs typeface="Calibri"/>
                <a:sym typeface="Calibri"/>
              </a:rPr>
              <a:t>, its velocity would remain constant. </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Shape 36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368" name="Shape 36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However, its interactions with other particles in the fluid will change the particle’s velocity, </a:t>
            </a:r>
            <a:endParaRPr dirty="0"/>
          </a:p>
          <a:p>
            <a:pPr marL="342900" marR="0" lvl="0" indent="-342900" algn="l" rtl="0">
              <a:spcBef>
                <a:spcPts val="64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and we expect that after several collisions, </a:t>
            </a:r>
            <a:endParaRPr dirty="0"/>
          </a:p>
          <a:p>
            <a:pPr marL="342900" marR="0" lvl="0" indent="-342900" algn="l" rtl="0">
              <a:spcBef>
                <a:spcPts val="64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its velocity will not be strongly correlated with its velocity at an earlier time. </a:t>
            </a:r>
            <a:endParaRPr dirty="0"/>
          </a:p>
          <a:p>
            <a:pPr marL="342900" marR="0" lvl="0" indent="-139700" algn="l" rtl="0">
              <a:spcBef>
                <a:spcPts val="64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85000" lnSpcReduction="10000"/>
              </a:bodyPr>
              <a:lstStyle/>
              <a:p>
                <a:r>
                  <a:rPr lang="en-US" dirty="0"/>
                  <a:t>We define </a:t>
                </a:r>
                <a:r>
                  <a:rPr lang="en-US" i="1" dirty="0"/>
                  <a:t>C</a:t>
                </a:r>
                <a:r>
                  <a:rPr lang="en-US" dirty="0"/>
                  <a:t>(</a:t>
                </a:r>
                <a:r>
                  <a:rPr lang="en-US" i="1" dirty="0"/>
                  <a:t>t</a:t>
                </a:r>
                <a:r>
                  <a:rPr lang="en-US" dirty="0"/>
                  <a:t>) as </a:t>
                </a:r>
                <a:r>
                  <a:rPr lang="en-US" i="1" dirty="0"/>
                  <a:t>C</a:t>
                </a:r>
                <a:r>
                  <a:rPr lang="en-US" dirty="0"/>
                  <a:t>(</a:t>
                </a:r>
                <a:r>
                  <a:rPr lang="en-US" i="1" dirty="0"/>
                  <a:t>t</a:t>
                </a:r>
                <a:r>
                  <a:rPr lang="en-US" dirty="0"/>
                  <a:t>) = 1/</a:t>
                </a:r>
                <a:r>
                  <a:rPr lang="en-US" i="1" dirty="0"/>
                  <a:t>v</a:t>
                </a:r>
                <a:r>
                  <a:rPr lang="en-US" baseline="-25000" dirty="0"/>
                  <a:t>0</a:t>
                </a:r>
                <a:r>
                  <a:rPr lang="en-US" baseline="30000" dirty="0"/>
                  <a:t>2</a:t>
                </a:r>
                <a14:m>
                  <m:oMath xmlns:m="http://schemas.openxmlformats.org/officeDocument/2006/math">
                    <m:acc>
                      <m:accPr>
                        <m:chr m:val="̅"/>
                        <m:ctrlPr>
                          <a:rPr lang="en-US" i="1" smtClean="0">
                            <a:latin typeface="Cambria Math" panose="02040503050406030204" pitchFamily="18" charset="0"/>
                          </a:rPr>
                        </m:ctrlPr>
                      </m:accPr>
                      <m:e>
                        <m:r>
                          <m:rPr>
                            <m:nor/>
                          </m:rPr>
                          <a:rPr lang="en-US" b="1" dirty="0"/>
                          <m:t>v</m:t>
                        </m:r>
                        <m:r>
                          <m:rPr>
                            <m:nor/>
                          </m:rPr>
                          <a:rPr lang="en-US" i="1" baseline="-25000" dirty="0"/>
                          <m:t>i</m:t>
                        </m:r>
                        <m:r>
                          <m:rPr>
                            <m:nor/>
                          </m:rPr>
                          <a:rPr lang="en-US" dirty="0"/>
                          <m:t>(</m:t>
                        </m:r>
                        <m:r>
                          <m:rPr>
                            <m:nor/>
                          </m:rPr>
                          <a:rPr lang="en-US" i="1" dirty="0"/>
                          <m:t>t</m:t>
                        </m:r>
                        <m:r>
                          <m:rPr>
                            <m:nor/>
                          </m:rPr>
                          <a:rPr lang="en-US" dirty="0"/>
                          <m:t>) </m:t>
                        </m:r>
                        <m:r>
                          <m:rPr>
                            <m:nor/>
                          </m:rPr>
                          <a:rPr lang="en-US" i="1" dirty="0"/>
                          <m:t>· </m:t>
                        </m:r>
                        <m:r>
                          <m:rPr>
                            <m:nor/>
                          </m:rPr>
                          <a:rPr lang="en-US" b="1" dirty="0"/>
                          <m:t>v</m:t>
                        </m:r>
                        <m:r>
                          <m:rPr>
                            <m:nor/>
                          </m:rPr>
                          <a:rPr lang="en-US" i="1" baseline="-25000" dirty="0"/>
                          <m:t>i</m:t>
                        </m:r>
                        <m:r>
                          <m:rPr>
                            <m:nor/>
                          </m:rPr>
                          <a:rPr lang="en-US" dirty="0"/>
                          <m:t>(0)</m:t>
                        </m:r>
                      </m:e>
                    </m:acc>
                  </m:oMath>
                </a14:m>
                <a:r>
                  <a:rPr lang="en-US" i="1" dirty="0"/>
                  <a:t>,</a:t>
                </a:r>
              </a:p>
              <a:p>
                <a:r>
                  <a:rPr lang="en-US" dirty="0"/>
                  <a:t>where </a:t>
                </a:r>
                <a:r>
                  <a:rPr lang="en-US" i="1" dirty="0"/>
                  <a:t>v</a:t>
                </a:r>
                <a:r>
                  <a:rPr lang="en-US" baseline="-25000" dirty="0"/>
                  <a:t>0</a:t>
                </a:r>
                <a:r>
                  <a:rPr lang="en-US" baseline="30000" dirty="0"/>
                  <a:t>2</a:t>
                </a:r>
                <a:r>
                  <a:rPr lang="en-US" dirty="0"/>
                  <a:t> = </a:t>
                </a:r>
                <a14:m>
                  <m:oMath xmlns:m="http://schemas.openxmlformats.org/officeDocument/2006/math">
                    <m:acc>
                      <m:accPr>
                        <m:chr m:val="̅"/>
                        <m:ctrlPr>
                          <a:rPr lang="en-US" i="1">
                            <a:latin typeface="Cambria Math" panose="02040503050406030204" pitchFamily="18" charset="0"/>
                          </a:rPr>
                        </m:ctrlPr>
                      </m:accPr>
                      <m:e>
                        <m:r>
                          <m:rPr>
                            <m:nor/>
                          </m:rPr>
                          <a:rPr lang="en-US" b="1" dirty="0"/>
                          <m:t>v</m:t>
                        </m:r>
                        <m:r>
                          <m:rPr>
                            <m:nor/>
                          </m:rPr>
                          <a:rPr lang="en-US" i="1" baseline="-25000" dirty="0"/>
                          <m:t>i</m:t>
                        </m:r>
                        <m:r>
                          <m:rPr>
                            <m:nor/>
                          </m:rPr>
                          <a:rPr lang="en-US" dirty="0"/>
                          <m:t>(</m:t>
                        </m:r>
                        <m:r>
                          <m:rPr>
                            <m:nor/>
                          </m:rPr>
                          <a:rPr lang="en-US" b="0" i="1" dirty="0" smtClean="0"/>
                          <m:t>0</m:t>
                        </m:r>
                        <m:r>
                          <m:rPr>
                            <m:nor/>
                          </m:rPr>
                          <a:rPr lang="en-US" dirty="0"/>
                          <m:t>) </m:t>
                        </m:r>
                        <m:r>
                          <m:rPr>
                            <m:nor/>
                          </m:rPr>
                          <a:rPr lang="en-US" i="1" dirty="0"/>
                          <m:t>· </m:t>
                        </m:r>
                        <m:r>
                          <m:rPr>
                            <m:nor/>
                          </m:rPr>
                          <a:rPr lang="en-US" b="1" dirty="0"/>
                          <m:t>v</m:t>
                        </m:r>
                        <m:r>
                          <m:rPr>
                            <m:nor/>
                          </m:rPr>
                          <a:rPr lang="en-US" i="1" baseline="-25000" dirty="0"/>
                          <m:t>i</m:t>
                        </m:r>
                        <m:r>
                          <m:rPr>
                            <m:nor/>
                          </m:rPr>
                          <a:rPr lang="en-US" dirty="0"/>
                          <m:t>(0)</m:t>
                        </m:r>
                      </m:e>
                    </m:acc>
                  </m:oMath>
                </a14:m>
                <a:r>
                  <a:rPr lang="en-US" dirty="0"/>
                  <a:t> = </a:t>
                </a:r>
                <a:r>
                  <a:rPr lang="en-US" i="1" dirty="0" err="1"/>
                  <a:t>kTd</a:t>
                </a:r>
                <a:r>
                  <a:rPr lang="en-US" i="1" dirty="0"/>
                  <a:t>/m</a:t>
                </a:r>
                <a:r>
                  <a:rPr lang="en-US" dirty="0"/>
                  <a:t>. </a:t>
                </a:r>
              </a:p>
              <a:p>
                <a:r>
                  <a:rPr lang="en-US" dirty="0"/>
                  <a:t>We have defined </a:t>
                </a:r>
                <a:r>
                  <a:rPr lang="en-US" i="1" dirty="0"/>
                  <a:t>C</a:t>
                </a:r>
                <a:r>
                  <a:rPr lang="en-US" dirty="0"/>
                  <a:t>(</a:t>
                </a:r>
                <a:r>
                  <a:rPr lang="en-US" i="1" dirty="0"/>
                  <a:t>t</a:t>
                </a:r>
                <a:r>
                  <a:rPr lang="en-US" dirty="0"/>
                  <a:t>) such that </a:t>
                </a:r>
                <a:r>
                  <a:rPr lang="en-US" i="1" dirty="0"/>
                  <a:t>C</a:t>
                </a:r>
                <a:r>
                  <a:rPr lang="en-US" dirty="0"/>
                  <a:t>(</a:t>
                </a:r>
                <a:r>
                  <a:rPr lang="en-US" i="1" dirty="0"/>
                  <a:t>t </a:t>
                </a:r>
                <a:r>
                  <a:rPr lang="en-US" dirty="0"/>
                  <a:t>= 0) = 1. </a:t>
                </a:r>
              </a:p>
              <a:p>
                <a:r>
                  <a:rPr lang="en-US" dirty="0"/>
                  <a:t>As in our discussion of the mean square displacement, the average is over all possible time origins.</a:t>
                </a:r>
              </a:p>
              <a:p>
                <a:r>
                  <a:rPr lang="en-US" dirty="0"/>
                  <a:t>Better results would be obtained by averaging over all particles. </a:t>
                </a:r>
              </a:p>
              <a:p>
                <a:r>
                  <a:rPr lang="en-US" dirty="0"/>
                  <a:t>For large time differences </a:t>
                </a:r>
                <a:r>
                  <a:rPr lang="en-US" i="1" dirty="0"/>
                  <a:t>t</a:t>
                </a:r>
                <a:r>
                  <a:rPr lang="en-US" dirty="0"/>
                  <a:t>, we expect </a:t>
                </a:r>
                <a:r>
                  <a:rPr lang="en-US" b="1" dirty="0"/>
                  <a:t>v</a:t>
                </a:r>
                <a:r>
                  <a:rPr lang="en-US" i="1" baseline="-25000" dirty="0"/>
                  <a:t>i</a:t>
                </a:r>
                <a:r>
                  <a:rPr lang="en-US" dirty="0"/>
                  <a:t>(</a:t>
                </a:r>
                <a:r>
                  <a:rPr lang="en-US" i="1" dirty="0"/>
                  <a:t>t</a:t>
                </a:r>
                <a:r>
                  <a:rPr lang="en-US" dirty="0"/>
                  <a:t>) to be independent of </a:t>
                </a:r>
                <a:r>
                  <a:rPr lang="en-US" b="1" dirty="0"/>
                  <a:t>v</a:t>
                </a:r>
                <a:r>
                  <a:rPr lang="en-US" i="1" baseline="-25000" dirty="0"/>
                  <a:t>i</a:t>
                </a:r>
                <a:r>
                  <a:rPr lang="en-US" dirty="0"/>
                  <a:t>(0), and hence </a:t>
                </a:r>
                <a:r>
                  <a:rPr lang="en-US" i="1" dirty="0"/>
                  <a:t>C</a:t>
                </a:r>
                <a:r>
                  <a:rPr lang="en-US" dirty="0"/>
                  <a:t>(</a:t>
                </a:r>
                <a:r>
                  <a:rPr lang="en-US" i="1" dirty="0"/>
                  <a:t>t</a:t>
                </a:r>
                <a:r>
                  <a:rPr lang="en-US" dirty="0"/>
                  <a:t>) </a:t>
                </a:r>
                <a:r>
                  <a:rPr lang="en-US" i="1" dirty="0"/>
                  <a:t>→ </a:t>
                </a:r>
                <a:r>
                  <a:rPr lang="en-US" dirty="0"/>
                  <a:t>0 for </a:t>
                </a:r>
                <a:r>
                  <a:rPr lang="en-US" i="1" dirty="0"/>
                  <a:t>t → ∞</a:t>
                </a:r>
                <a:r>
                  <a:rPr lang="en-US" dirty="0"/>
                  <a:t>. (We have implicitly assumed that </a:t>
                </a:r>
                <a:r>
                  <a:rPr lang="en-US" b="1" dirty="0"/>
                  <a:t>v</a:t>
                </a:r>
                <a:r>
                  <a:rPr lang="en-US" i="1" baseline="-25000" dirty="0"/>
                  <a:t>i</a:t>
                </a:r>
                <a:r>
                  <a:rPr lang="en-US" dirty="0"/>
                  <a:t>(</a:t>
                </a:r>
                <a:r>
                  <a:rPr lang="en-US" i="1" dirty="0"/>
                  <a:t>t</a:t>
                </a:r>
                <a:r>
                  <a:rPr lang="en-US" dirty="0"/>
                  <a:t>) = 0.)</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185" t="-1887" r="-370"/>
                </a:stretch>
              </a:blipFill>
            </p:spPr>
            <p:txBody>
              <a:bodyPr/>
              <a:lstStyle/>
              <a:p>
                <a:r>
                  <a:rPr lang="en-US">
                    <a:noFill/>
                  </a:rPr>
                  <a:t> </a:t>
                </a:r>
              </a:p>
            </p:txBody>
          </p:sp>
        </mc:Fallback>
      </mc:AlternateContent>
    </p:spTree>
    <p:extLst>
      <p:ext uri="{BB962C8B-B14F-4D97-AF65-F5344CB8AC3E}">
        <p14:creationId xmlns:p14="http://schemas.microsoft.com/office/powerpoint/2010/main" val="30160587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lnSpcReduction="10000"/>
              </a:bodyPr>
              <a:lstStyle/>
              <a:p>
                <a:r>
                  <a:rPr lang="en-US" dirty="0"/>
                  <a:t>It can be shown that the self-diffusion coefficient defined by can be related to the integral of </a:t>
                </a:r>
                <a:r>
                  <a:rPr lang="en-US" i="1" dirty="0"/>
                  <a:t>C</a:t>
                </a:r>
                <a:r>
                  <a:rPr lang="en-US" dirty="0"/>
                  <a:t>(</a:t>
                </a:r>
                <a:r>
                  <a:rPr lang="en-US" i="1" dirty="0"/>
                  <a:t>t</a:t>
                </a:r>
                <a:r>
                  <a:rPr lang="en-US" dirty="0"/>
                  <a:t>): D=v</a:t>
                </a:r>
                <a:r>
                  <a:rPr lang="en-US" baseline="-25000" dirty="0"/>
                  <a:t>0</a:t>
                </a:r>
                <a:r>
                  <a:rPr lang="en-US" baseline="30000" dirty="0"/>
                  <a:t>2</a:t>
                </a:r>
                <a14:m>
                  <m:oMath xmlns:m="http://schemas.openxmlformats.org/officeDocument/2006/math">
                    <m:nary>
                      <m:naryPr>
                        <m:ctrlPr>
                          <a:rPr lang="en-US" i="1" smtClean="0">
                            <a:latin typeface="Cambria Math" panose="02040503050406030204" pitchFamily="18" charset="0"/>
                          </a:rPr>
                        </m:ctrlPr>
                      </m:naryPr>
                      <m:sub>
                        <m:r>
                          <m:rPr>
                            <m:brk m:alnAt="23"/>
                          </m:rPr>
                          <a:rPr lang="en-US" b="0" i="1" smtClean="0">
                            <a:latin typeface="Cambria Math"/>
                          </a:rPr>
                          <m:t>0</m:t>
                        </m:r>
                      </m:sub>
                      <m:sup>
                        <m:r>
                          <a:rPr lang="en-US" i="1" smtClean="0">
                            <a:latin typeface="Cambria Math"/>
                            <a:ea typeface="Cambria Math"/>
                          </a:rPr>
                          <m:t>∞</m:t>
                        </m:r>
                      </m:sup>
                      <m:e>
                        <m:r>
                          <a:rPr lang="en-US" b="0" i="1" smtClean="0">
                            <a:latin typeface="Cambria Math"/>
                          </a:rPr>
                          <m:t>𝐶</m:t>
                        </m:r>
                        <m:d>
                          <m:dPr>
                            <m:ctrlPr>
                              <a:rPr lang="en-US" b="0" i="1" smtClean="0">
                                <a:latin typeface="Cambria Math" panose="02040503050406030204" pitchFamily="18" charset="0"/>
                              </a:rPr>
                            </m:ctrlPr>
                          </m:dPr>
                          <m:e>
                            <m:r>
                              <a:rPr lang="en-US" b="0" i="1" smtClean="0">
                                <a:latin typeface="Cambria Math"/>
                              </a:rPr>
                              <m:t>𝑡</m:t>
                            </m:r>
                          </m:e>
                        </m:d>
                        <m:r>
                          <a:rPr lang="en-US" b="0" i="1" smtClean="0">
                            <a:latin typeface="Cambria Math"/>
                          </a:rPr>
                          <m:t>𝑑𝑡</m:t>
                        </m:r>
                      </m:e>
                    </m:nary>
                  </m:oMath>
                </a14:m>
                <a:endParaRPr lang="en-US" dirty="0"/>
              </a:p>
              <a:p>
                <a:r>
                  <a:rPr lang="en-US" dirty="0"/>
                  <a:t>Other transport coefficients such as the shear viscosity and the thermal conductivity also can be expressed as an integral over a corresponding autocorrelation function.</a:t>
                </a:r>
              </a:p>
              <a:p>
                <a:r>
                  <a:rPr lang="en-US" dirty="0"/>
                  <a:t>You are strongly encouraged to calculate all these quantities in your project if you like. </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630" t="-2830" r="-2815" b="-674"/>
                </a:stretch>
              </a:blipFill>
            </p:spPr>
            <p:txBody>
              <a:bodyPr/>
              <a:lstStyle/>
              <a:p>
                <a:r>
                  <a:rPr lang="en-US">
                    <a:noFill/>
                  </a:rPr>
                  <a:t> </a:t>
                </a:r>
              </a:p>
            </p:txBody>
          </p:sp>
        </mc:Fallback>
      </mc:AlternateContent>
    </p:spTree>
    <p:extLst>
      <p:ext uri="{BB962C8B-B14F-4D97-AF65-F5344CB8AC3E}">
        <p14:creationId xmlns:p14="http://schemas.microsoft.com/office/powerpoint/2010/main" val="42235405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Shape 38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Heat bath</a:t>
            </a:r>
            <a:endParaRPr/>
          </a:p>
        </p:txBody>
      </p:sp>
      <p:sp>
        <p:nvSpPr>
          <p:cNvPr id="386" name="Shape 38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To implement canonical ensemble, we need to fix the temperature.</a:t>
            </a:r>
            <a:endParaRPr dirty="0"/>
          </a:p>
          <a:p>
            <a:pPr marL="742950" marR="0" lvl="1" indent="-285750" algn="l" rtl="0">
              <a:spcBef>
                <a:spcPts val="56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Also, such practice can largely reduce the error accumulation in </a:t>
            </a:r>
            <a:r>
              <a:rPr lang="en-US" sz="2800" b="0" i="0" u="none" strike="noStrike" cap="none" dirty="0" err="1">
                <a:solidFill>
                  <a:schemeClr val="dk1"/>
                </a:solidFill>
                <a:latin typeface="Calibri"/>
                <a:ea typeface="Calibri"/>
                <a:cs typeface="Calibri"/>
                <a:sym typeface="Calibri"/>
              </a:rPr>
              <a:t>Verlet</a:t>
            </a:r>
            <a:r>
              <a:rPr lang="en-US" sz="2800" b="0" i="0" u="none" strike="noStrike" cap="none" dirty="0">
                <a:solidFill>
                  <a:schemeClr val="dk1"/>
                </a:solidFill>
                <a:latin typeface="Calibri"/>
                <a:ea typeface="Calibri"/>
                <a:cs typeface="Calibri"/>
                <a:sym typeface="Calibri"/>
              </a:rPr>
              <a:t> algorithm. </a:t>
            </a:r>
            <a:endParaRPr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To rescale velocity?</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altLang="zh-CN" sz="2800" dirty="0"/>
                  <a:t>One straightforward way </a:t>
                </a:r>
              </a:p>
              <a:p>
                <a:pPr lvl="1"/>
                <a:r>
                  <a:rPr lang="en-US" altLang="zh-CN" sz="2200" dirty="0"/>
                  <a:t>Calculate average kinetic energy, and rescale to the desired kinetic energy </a:t>
                </a:r>
                <a14:m>
                  <m:oMath xmlns:m="http://schemas.openxmlformats.org/officeDocument/2006/math">
                    <m:sSubSup>
                      <m:sSubSupPr>
                        <m:ctrlPr>
                          <a:rPr lang="en-US" altLang="zh-CN" sz="2000" b="0" i="1" smtClean="0">
                            <a:latin typeface="Cambria Math" panose="02040503050406030204" pitchFamily="18" charset="0"/>
                          </a:rPr>
                        </m:ctrlPr>
                      </m:sSubSupPr>
                      <m:e>
                        <m:acc>
                          <m:accPr>
                            <m:chr m:val="⃑"/>
                            <m:ctrlPr>
                              <a:rPr lang="en-GB" altLang="zh-CN" sz="2000" i="1">
                                <a:latin typeface="Cambria Math" panose="02040503050406030204" pitchFamily="18" charset="0"/>
                              </a:rPr>
                            </m:ctrlPr>
                          </m:accPr>
                          <m:e>
                            <m:r>
                              <a:rPr lang="en-GB" altLang="zh-CN" sz="2000" i="1">
                                <a:latin typeface="Cambria Math" panose="02040503050406030204" pitchFamily="18" charset="0"/>
                              </a:rPr>
                              <m:t>𝑣</m:t>
                            </m:r>
                          </m:e>
                        </m:acc>
                      </m:e>
                      <m:sub>
                        <m:r>
                          <a:rPr lang="en-US" altLang="zh-CN" sz="2000" b="0" i="1" smtClean="0">
                            <a:latin typeface="Cambria Math"/>
                          </a:rPr>
                          <m:t>𝑡</m:t>
                        </m:r>
                      </m:sub>
                      <m:sup>
                        <m:r>
                          <a:rPr lang="en-US" altLang="zh-CN" sz="2000" b="0" i="1" smtClean="0">
                            <a:latin typeface="Cambria Math"/>
                          </a:rPr>
                          <m:t>𝑛𝑒𝑤</m:t>
                        </m:r>
                      </m:sup>
                    </m:sSubSup>
                    <m:r>
                      <a:rPr lang="en-US" altLang="zh-CN" sz="2000" b="0" i="1" smtClean="0">
                        <a:latin typeface="Cambria Math"/>
                      </a:rPr>
                      <m:t>=</m:t>
                    </m:r>
                    <m:rad>
                      <m:radPr>
                        <m:degHide m:val="on"/>
                        <m:ctrlPr>
                          <a:rPr lang="en-US" altLang="zh-CN" sz="2000" b="0" i="1" smtClean="0">
                            <a:latin typeface="Cambria Math" panose="02040503050406030204" pitchFamily="18" charset="0"/>
                          </a:rPr>
                        </m:ctrlPr>
                      </m:radPr>
                      <m:deg/>
                      <m:e>
                        <m:f>
                          <m:fPr>
                            <m:ctrlPr>
                              <a:rPr lang="en-US" altLang="zh-CN" sz="2000" b="0" i="1" smtClean="0">
                                <a:latin typeface="Cambria Math" panose="02040503050406030204" pitchFamily="18" charset="0"/>
                              </a:rPr>
                            </m:ctrlPr>
                          </m:fPr>
                          <m:num>
                            <m:r>
                              <a:rPr lang="en-US" altLang="zh-CN" sz="2000" b="0" i="1" smtClean="0">
                                <a:latin typeface="Cambria Math"/>
                              </a:rPr>
                              <m:t>&lt;</m:t>
                            </m:r>
                            <m:r>
                              <a:rPr lang="en-US" altLang="zh-CN" sz="2000" b="0" i="1" smtClean="0">
                                <a:latin typeface="Cambria Math"/>
                              </a:rPr>
                              <m:t>𝐾</m:t>
                            </m:r>
                            <m:sSub>
                              <m:sSubPr>
                                <m:ctrlPr>
                                  <a:rPr lang="en-US" altLang="zh-CN" sz="2000" b="0" i="1" smtClean="0">
                                    <a:latin typeface="Cambria Math" panose="02040503050406030204" pitchFamily="18" charset="0"/>
                                  </a:rPr>
                                </m:ctrlPr>
                              </m:sSubPr>
                              <m:e>
                                <m:r>
                                  <a:rPr lang="en-US" altLang="zh-CN" sz="2000" b="0" i="1" smtClean="0">
                                    <a:latin typeface="Cambria Math"/>
                                  </a:rPr>
                                  <m:t>&gt;</m:t>
                                </m:r>
                              </m:e>
                              <m:sub>
                                <m:r>
                                  <a:rPr lang="en-US" altLang="zh-CN" sz="2000" b="0" i="1" smtClean="0">
                                    <a:latin typeface="Cambria Math"/>
                                  </a:rPr>
                                  <m:t>𝑑𝑒𝑠𝑖𝑟𝑒𝑑</m:t>
                                </m:r>
                              </m:sub>
                            </m:sSub>
                          </m:num>
                          <m:den>
                            <m:r>
                              <a:rPr lang="en-US" altLang="zh-CN" sz="2000" b="0" i="1" smtClean="0">
                                <a:latin typeface="Cambria Math"/>
                              </a:rPr>
                              <m:t>&lt;</m:t>
                            </m:r>
                            <m:r>
                              <a:rPr lang="en-US" altLang="zh-CN" sz="2000" b="0" i="1" smtClean="0">
                                <a:latin typeface="Cambria Math"/>
                              </a:rPr>
                              <m:t>𝐾</m:t>
                            </m:r>
                            <m:r>
                              <a:rPr lang="en-US" altLang="zh-CN" sz="2000" b="0" i="1" smtClean="0">
                                <a:latin typeface="Cambria Math"/>
                              </a:rPr>
                              <m:t>&gt;</m:t>
                            </m:r>
                          </m:den>
                        </m:f>
                      </m:e>
                    </m:rad>
                    <m:sSub>
                      <m:sSubPr>
                        <m:ctrlPr>
                          <a:rPr lang="en-US" altLang="zh-CN" sz="2400" b="0" i="1" smtClean="0">
                            <a:latin typeface="Cambria Math" panose="02040503050406030204" pitchFamily="18" charset="0"/>
                          </a:rPr>
                        </m:ctrlPr>
                      </m:sSubPr>
                      <m:e>
                        <m:acc>
                          <m:accPr>
                            <m:chr m:val="⃑"/>
                            <m:ctrlPr>
                              <a:rPr lang="en-GB" altLang="zh-CN" sz="2400" i="1">
                                <a:latin typeface="Cambria Math" panose="02040503050406030204" pitchFamily="18" charset="0"/>
                              </a:rPr>
                            </m:ctrlPr>
                          </m:accPr>
                          <m:e>
                            <m:r>
                              <a:rPr lang="en-GB" altLang="zh-CN" sz="2400" i="1">
                                <a:latin typeface="Cambria Math" panose="02040503050406030204" pitchFamily="18" charset="0"/>
                              </a:rPr>
                              <m:t>𝑣</m:t>
                            </m:r>
                          </m:e>
                        </m:acc>
                      </m:e>
                      <m:sub>
                        <m:r>
                          <a:rPr lang="en-US" altLang="zh-CN" sz="2400" b="0" i="1" smtClean="0">
                            <a:latin typeface="Cambria Math"/>
                          </a:rPr>
                          <m:t>𝑡</m:t>
                        </m:r>
                      </m:sub>
                    </m:sSub>
                  </m:oMath>
                </a14:m>
                <a:endParaRPr lang="en-US" altLang="zh-CN" sz="2400" b="0" dirty="0"/>
              </a:p>
              <a:p>
                <a:pPr lvl="1"/>
                <a:r>
                  <a:rPr lang="en-US" altLang="zh-CN" sz="2800" dirty="0"/>
                  <a:t>Indeed we have cancelled numerical error in velocity, but the system will not have enough time to reach equilibrium.</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40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8538411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Implementation of heat bath</a:t>
            </a:r>
            <a:br>
              <a:rPr lang="en-US" altLang="zh-CN" dirty="0"/>
            </a:br>
            <a:r>
              <a:rPr lang="en-US" altLang="zh-CN" dirty="0"/>
              <a:t>How to rescale velocity?</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508002" y="2160590"/>
                <a:ext cx="7199084" cy="4292746"/>
              </a:xfrm>
            </p:spPr>
            <p:txBody>
              <a:bodyPr>
                <a:normAutofit/>
              </a:bodyPr>
              <a:lstStyle/>
              <a:p>
                <a:r>
                  <a:rPr lang="en-US" altLang="zh-CN" sz="2400" dirty="0"/>
                  <a:t>One alternative way: weak coupling with heat bath</a:t>
                </a:r>
              </a:p>
              <a:p>
                <a:r>
                  <a:rPr lang="en-US" altLang="zh-CN" sz="2400" dirty="0"/>
                  <a:t>Instead of very efficient heat transfer between particles and heat bath, we could make the heat transfer slower.</a:t>
                </a:r>
              </a:p>
              <a:p>
                <a:r>
                  <a:rPr lang="en-US" altLang="zh-CN" sz="2400" dirty="0"/>
                  <a:t>We can introduce a time scale for heat transfer, and write the formula as:</a:t>
                </a:r>
              </a:p>
              <a:p>
                <a14:m>
                  <m:oMath xmlns:m="http://schemas.openxmlformats.org/officeDocument/2006/math">
                    <m:sSubSup>
                      <m:sSubSupPr>
                        <m:ctrlPr>
                          <a:rPr lang="en-US" altLang="zh-CN" sz="2400" i="1">
                            <a:latin typeface="Cambria Math" panose="02040503050406030204" pitchFamily="18" charset="0"/>
                          </a:rPr>
                        </m:ctrlPr>
                      </m:sSubSupPr>
                      <m:e>
                        <m:acc>
                          <m:accPr>
                            <m:chr m:val="⃑"/>
                            <m:ctrlPr>
                              <a:rPr lang="en-GB" altLang="zh-CN" sz="2400" i="1">
                                <a:latin typeface="Cambria Math" panose="02040503050406030204" pitchFamily="18" charset="0"/>
                              </a:rPr>
                            </m:ctrlPr>
                          </m:accPr>
                          <m:e>
                            <m:r>
                              <a:rPr lang="en-GB" altLang="zh-CN" sz="2400" i="1">
                                <a:latin typeface="Cambria Math" panose="02040503050406030204" pitchFamily="18" charset="0"/>
                              </a:rPr>
                              <m:t>𝑣</m:t>
                            </m:r>
                          </m:e>
                        </m:acc>
                      </m:e>
                      <m:sub>
                        <m:r>
                          <a:rPr lang="en-US" altLang="zh-CN" sz="2400" i="1">
                            <a:latin typeface="Cambria Math"/>
                          </a:rPr>
                          <m:t>𝑡</m:t>
                        </m:r>
                      </m:sub>
                      <m:sup>
                        <m:r>
                          <a:rPr lang="en-US" altLang="zh-CN" sz="2400" i="1">
                            <a:latin typeface="Cambria Math"/>
                          </a:rPr>
                          <m:t>𝑛𝑒𝑤</m:t>
                        </m:r>
                      </m:sup>
                    </m:sSubSup>
                    <m:r>
                      <a:rPr lang="en-US" altLang="zh-CN" sz="2400" i="1">
                        <a:latin typeface="Cambria Math"/>
                      </a:rPr>
                      <m:t>=</m:t>
                    </m:r>
                    <m:rad>
                      <m:radPr>
                        <m:degHide m:val="on"/>
                        <m:ctrlPr>
                          <a:rPr lang="en-US" altLang="zh-CN" sz="2400" i="1">
                            <a:latin typeface="Cambria Math" panose="02040503050406030204" pitchFamily="18" charset="0"/>
                          </a:rPr>
                        </m:ctrlPr>
                      </m:radPr>
                      <m:deg/>
                      <m:e>
                        <m:r>
                          <a:rPr lang="en-US" altLang="zh-CN" sz="2400" b="0" i="1" smtClean="0">
                            <a:latin typeface="Cambria Math"/>
                          </a:rPr>
                          <m:t>1−</m:t>
                        </m:r>
                        <m:f>
                          <m:fPr>
                            <m:ctrlPr>
                              <a:rPr lang="en-US" altLang="zh-CN" sz="2400" b="0" i="1" smtClean="0">
                                <a:latin typeface="Cambria Math" panose="02040503050406030204" pitchFamily="18" charset="0"/>
                              </a:rPr>
                            </m:ctrlPr>
                          </m:fPr>
                          <m:num>
                            <m:r>
                              <a:rPr lang="en-US" altLang="zh-CN" sz="2400" b="0" i="1" smtClean="0">
                                <a:latin typeface="Cambria Math"/>
                              </a:rPr>
                              <m:t>𝑑𝑡</m:t>
                            </m:r>
                          </m:num>
                          <m:den>
                            <m:r>
                              <a:rPr lang="zh-CN" altLang="en-US" sz="2400" b="0" i="1" smtClean="0">
                                <a:latin typeface="Cambria Math"/>
                              </a:rPr>
                              <m:t>𝜏</m:t>
                            </m:r>
                          </m:den>
                        </m:f>
                        <m:r>
                          <a:rPr lang="en-US" altLang="zh-CN" sz="2400" b="0" i="1" smtClean="0">
                            <a:latin typeface="Cambria Math"/>
                          </a:rPr>
                          <m:t>(</m:t>
                        </m:r>
                        <m:f>
                          <m:fPr>
                            <m:ctrlPr>
                              <a:rPr lang="en-US" altLang="zh-CN" sz="2400" i="1">
                                <a:latin typeface="Cambria Math" panose="02040503050406030204" pitchFamily="18" charset="0"/>
                              </a:rPr>
                            </m:ctrlPr>
                          </m:fPr>
                          <m:num>
                            <m:r>
                              <a:rPr lang="en-US" altLang="zh-CN" sz="2400" i="1">
                                <a:latin typeface="Cambria Math"/>
                              </a:rPr>
                              <m:t>&lt;</m:t>
                            </m:r>
                            <m:r>
                              <a:rPr lang="en-US" altLang="zh-CN" sz="2400" i="1">
                                <a:latin typeface="Cambria Math"/>
                              </a:rPr>
                              <m:t>𝐾</m:t>
                            </m:r>
                            <m:sSub>
                              <m:sSubPr>
                                <m:ctrlPr>
                                  <a:rPr lang="en-US" altLang="zh-CN" sz="2400" i="1">
                                    <a:latin typeface="Cambria Math" panose="02040503050406030204" pitchFamily="18" charset="0"/>
                                  </a:rPr>
                                </m:ctrlPr>
                              </m:sSubPr>
                              <m:e>
                                <m:r>
                                  <a:rPr lang="en-US" altLang="zh-CN" sz="2400" i="1">
                                    <a:latin typeface="Cambria Math"/>
                                  </a:rPr>
                                  <m:t>&gt;</m:t>
                                </m:r>
                              </m:e>
                              <m:sub>
                                <m:r>
                                  <a:rPr lang="en-US" altLang="zh-CN" sz="2400" i="1">
                                    <a:latin typeface="Cambria Math"/>
                                  </a:rPr>
                                  <m:t>𝑑𝑒𝑠𝑖𝑟𝑒𝑑</m:t>
                                </m:r>
                              </m:sub>
                            </m:sSub>
                          </m:num>
                          <m:den>
                            <m:r>
                              <a:rPr lang="en-US" altLang="zh-CN" sz="2400" i="1">
                                <a:latin typeface="Cambria Math"/>
                              </a:rPr>
                              <m:t>&lt;</m:t>
                            </m:r>
                            <m:r>
                              <a:rPr lang="en-US" altLang="zh-CN" sz="2400" i="1">
                                <a:latin typeface="Cambria Math"/>
                              </a:rPr>
                              <m:t>𝐾</m:t>
                            </m:r>
                            <m:r>
                              <a:rPr lang="en-US" altLang="zh-CN" sz="2400" i="1">
                                <a:latin typeface="Cambria Math"/>
                              </a:rPr>
                              <m:t>&gt;</m:t>
                            </m:r>
                          </m:den>
                        </m:f>
                        <m:r>
                          <a:rPr lang="en-US" altLang="zh-CN" sz="2400" b="0" i="1" smtClean="0">
                            <a:latin typeface="Cambria Math"/>
                          </a:rPr>
                          <m:t>−1)</m:t>
                        </m:r>
                      </m:e>
                    </m:rad>
                    <m:sSub>
                      <m:sSubPr>
                        <m:ctrlPr>
                          <a:rPr lang="en-US" altLang="zh-CN" sz="2800" i="1">
                            <a:latin typeface="Cambria Math" panose="02040503050406030204" pitchFamily="18" charset="0"/>
                          </a:rPr>
                        </m:ctrlPr>
                      </m:sSubPr>
                      <m:e>
                        <m:acc>
                          <m:accPr>
                            <m:chr m:val="⃑"/>
                            <m:ctrlPr>
                              <a:rPr lang="en-GB" altLang="zh-CN" sz="2800" i="1">
                                <a:latin typeface="Cambria Math" panose="02040503050406030204" pitchFamily="18" charset="0"/>
                              </a:rPr>
                            </m:ctrlPr>
                          </m:accPr>
                          <m:e>
                            <m:r>
                              <a:rPr lang="en-GB" altLang="zh-CN" sz="2800" i="1">
                                <a:latin typeface="Cambria Math" panose="02040503050406030204" pitchFamily="18" charset="0"/>
                              </a:rPr>
                              <m:t>𝑣</m:t>
                            </m:r>
                          </m:e>
                        </m:acc>
                      </m:e>
                      <m:sub>
                        <m:r>
                          <a:rPr lang="en-US" altLang="zh-CN" sz="2800" i="1">
                            <a:latin typeface="Cambria Math"/>
                          </a:rPr>
                          <m:t>𝑡</m:t>
                        </m:r>
                      </m:sub>
                    </m:sSub>
                  </m:oMath>
                </a14:m>
                <a:endParaRPr lang="en-US" altLang="zh-CN" sz="2400" dirty="0"/>
              </a:p>
              <a:p>
                <a:pPr marL="400050" lvl="1" indent="0">
                  <a:buNone/>
                </a:pPr>
                <a14:m>
                  <m:oMath xmlns:m="http://schemas.openxmlformats.org/officeDocument/2006/math">
                    <m:r>
                      <a:rPr lang="en-US" altLang="zh-CN" sz="2000" i="1">
                        <a:latin typeface="Cambria Math"/>
                      </a:rPr>
                      <m:t>𝑑𝑡</m:t>
                    </m:r>
                  </m:oMath>
                </a14:m>
                <a:r>
                  <a:rPr lang="zh-CN" altLang="en-US" sz="2200" dirty="0"/>
                  <a:t> </a:t>
                </a:r>
                <a:r>
                  <a:rPr lang="en-US" altLang="zh-CN" sz="2200" dirty="0"/>
                  <a:t>is the time step for the simulation, and</a:t>
                </a:r>
                <a14:m>
                  <m:oMath xmlns:m="http://schemas.openxmlformats.org/officeDocument/2006/math">
                    <m:r>
                      <a:rPr lang="en-US" altLang="zh-CN" sz="2000" b="0" i="0" smtClean="0">
                        <a:latin typeface="Cambria Math"/>
                      </a:rPr>
                      <m:t> </m:t>
                    </m:r>
                    <m:r>
                      <a:rPr lang="zh-CN" altLang="en-US" sz="2000" i="1">
                        <a:latin typeface="Cambria Math"/>
                      </a:rPr>
                      <m:t>𝜏</m:t>
                    </m:r>
                  </m:oMath>
                </a14:m>
                <a:r>
                  <a:rPr lang="zh-CN" altLang="en-US" sz="2200" dirty="0"/>
                  <a:t> </a:t>
                </a:r>
                <a:r>
                  <a:rPr lang="en-US" altLang="zh-CN" sz="2200" dirty="0"/>
                  <a:t>should be approximately 100 times larger</a:t>
                </a:r>
                <a:endParaRPr lang="zh-CN" altLang="en-US" sz="22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508002" y="2160590"/>
                <a:ext cx="7199084" cy="4292746"/>
              </a:xfrm>
              <a:blipFill rotWithShape="1">
                <a:blip r:embed="rId2"/>
                <a:stretch>
                  <a:fillRect l="-1524" t="-709" r="-8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3971915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Shape 403"/>
          <p:cNvSpPr txBox="1">
            <a:spLocks noGrp="1"/>
          </p:cNvSpPr>
          <p:nvPr>
            <p:ph type="title"/>
          </p:nvPr>
        </p:nvSpPr>
        <p:spPr>
          <a:xfrm>
            <a:off x="395536" y="2564904"/>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br>
              <a:rPr lang="en-US" sz="3959" b="1" i="0" u="none" strike="noStrike" cap="none">
                <a:solidFill>
                  <a:schemeClr val="dk1"/>
                </a:solidFill>
                <a:latin typeface="Calibri"/>
                <a:ea typeface="Calibri"/>
                <a:cs typeface="Calibri"/>
                <a:sym typeface="Calibri"/>
              </a:rPr>
            </a:br>
            <a:r>
              <a:rPr lang="en-US" sz="3959" b="1" i="0" u="none" strike="noStrike" cap="none">
                <a:solidFill>
                  <a:schemeClr val="dk1"/>
                </a:solidFill>
                <a:latin typeface="Calibri"/>
                <a:ea typeface="Calibri"/>
                <a:cs typeface="Calibri"/>
                <a:sym typeface="Calibri"/>
              </a:rPr>
              <a:t>Oscillations</a:t>
            </a:r>
            <a:endParaRPr sz="3959" b="0" i="0" u="none" strike="noStrike" cap="non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Because a particle’s new position becomes its current position for the next step, we would compute the same accelerations twice in </a:t>
            </a:r>
            <a:r>
              <a:rPr lang="en-US" dirty="0" err="1"/>
              <a:t>Verlet</a:t>
            </a:r>
            <a:r>
              <a:rPr lang="en-US" dirty="0"/>
              <a:t>. </a:t>
            </a:r>
          </a:p>
          <a:p>
            <a:r>
              <a:rPr lang="en-US" dirty="0"/>
              <a:t>Any solutions? </a:t>
            </a:r>
          </a:p>
        </p:txBody>
      </p:sp>
    </p:spTree>
    <p:extLst>
      <p:ext uri="{BB962C8B-B14F-4D97-AF65-F5344CB8AC3E}">
        <p14:creationId xmlns:p14="http://schemas.microsoft.com/office/powerpoint/2010/main" val="251603910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Shape 40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r>
              <a:rPr lang="en-US" sz="3959" b="1" i="0" u="none" strike="noStrike" cap="none">
                <a:solidFill>
                  <a:schemeClr val="dk1"/>
                </a:solidFill>
                <a:latin typeface="Calibri"/>
                <a:ea typeface="Calibri"/>
                <a:cs typeface="Calibri"/>
                <a:sym typeface="Calibri"/>
              </a:rPr>
              <a:t>Simple Harmonic Motion</a:t>
            </a:r>
            <a:br>
              <a:rPr lang="en-US" sz="3959" b="1" i="0" u="none" strike="noStrike" cap="none">
                <a:solidFill>
                  <a:schemeClr val="dk1"/>
                </a:solidFill>
                <a:latin typeface="Calibri"/>
                <a:ea typeface="Calibri"/>
                <a:cs typeface="Calibri"/>
                <a:sym typeface="Calibri"/>
              </a:rPr>
            </a:br>
            <a:endParaRPr sz="3959" b="0" i="0" u="none" strike="noStrike" cap="none">
              <a:solidFill>
                <a:schemeClr val="dk1"/>
              </a:solidFill>
              <a:latin typeface="Calibri"/>
              <a:ea typeface="Calibri"/>
              <a:cs typeface="Calibri"/>
              <a:sym typeface="Calibri"/>
            </a:endParaRPr>
          </a:p>
        </p:txBody>
      </p:sp>
      <p:sp>
        <p:nvSpPr>
          <p:cNvPr id="409" name="Shape 40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There are many physical systems that undergo regular, repeating motion. </a:t>
            </a:r>
            <a:endParaRPr dirty="0"/>
          </a:p>
          <a:p>
            <a:pPr marL="342900" marR="0" lvl="0" indent="-342900" algn="l" rtl="0">
              <a:spcBef>
                <a:spcPts val="64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Motion that repeats itself at definite intervals, for example, the motion of the earth about the sun, is said to be </a:t>
            </a:r>
            <a:r>
              <a:rPr lang="en-US" sz="3200" b="0" i="1" u="none" strike="noStrike" cap="none" dirty="0">
                <a:solidFill>
                  <a:schemeClr val="dk1"/>
                </a:solidFill>
                <a:latin typeface="Calibri"/>
                <a:ea typeface="Calibri"/>
                <a:cs typeface="Calibri"/>
                <a:sym typeface="Calibri"/>
              </a:rPr>
              <a:t>periodic</a:t>
            </a:r>
            <a:r>
              <a:rPr lang="en-US" sz="3200" b="0" i="0" u="none" strike="noStrike" cap="none" dirty="0">
                <a:solidFill>
                  <a:schemeClr val="dk1"/>
                </a:solidFill>
                <a:latin typeface="Calibri"/>
                <a:ea typeface="Calibri"/>
                <a:cs typeface="Calibri"/>
                <a:sym typeface="Calibri"/>
              </a:rPr>
              <a:t>.</a:t>
            </a:r>
          </a:p>
          <a:p>
            <a:pPr marL="800100" lvl="1" indent="-342900">
              <a:spcBef>
                <a:spcPts val="640"/>
              </a:spcBef>
              <a:buSzPts val="3200"/>
              <a:buFont typeface="Arial"/>
              <a:buChar char="•"/>
            </a:pPr>
            <a:r>
              <a:rPr lang="en-US" dirty="0"/>
              <a:t>Translational symmetry along the time axis. </a:t>
            </a:r>
            <a:endParaRPr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Shape 4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415" name="Shape 4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If an object undergoes periodic motion between two limits over the same path, we call the motion </a:t>
            </a:r>
            <a:r>
              <a:rPr lang="en-US" sz="3200" b="0" i="1" u="none" strike="noStrike" cap="none">
                <a:solidFill>
                  <a:schemeClr val="dk1"/>
                </a:solidFill>
                <a:latin typeface="Calibri"/>
                <a:ea typeface="Calibri"/>
                <a:cs typeface="Calibri"/>
                <a:sym typeface="Calibri"/>
              </a:rPr>
              <a:t>oscillatory</a:t>
            </a:r>
            <a:r>
              <a:rPr lang="en-US" sz="3200" b="0" i="0" u="none" strike="noStrike" cap="none">
                <a:solidFill>
                  <a:schemeClr val="dk1"/>
                </a:solidFill>
                <a:latin typeface="Calibri"/>
                <a:ea typeface="Calibri"/>
                <a:cs typeface="Calibri"/>
                <a:sym typeface="Calibri"/>
              </a:rPr>
              <a:t>.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Examples of oscillatory motion:</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 a plucked guitar string and the pendulum in a grandfather clock. </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Less obvious examples are microscopic phenomena such as the oscillations of the atoms in crystalline solids.</a:t>
            </a:r>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Shape 4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421" name="Shape 42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To illustrate the important concepts associated with oscillatory phenomena, consider a block of mass </a:t>
            </a:r>
            <a:r>
              <a:rPr lang="en-US" sz="2960" b="0" i="1" u="none" strike="noStrike" cap="none">
                <a:solidFill>
                  <a:schemeClr val="dk1"/>
                </a:solidFill>
                <a:latin typeface="Calibri"/>
                <a:ea typeface="Calibri"/>
                <a:cs typeface="Calibri"/>
                <a:sym typeface="Calibri"/>
              </a:rPr>
              <a:t>m </a:t>
            </a:r>
            <a:r>
              <a:rPr lang="en-US" sz="2960" b="0" i="0" u="none" strike="noStrike" cap="none">
                <a:solidFill>
                  <a:schemeClr val="dk1"/>
                </a:solidFill>
                <a:latin typeface="Calibri"/>
                <a:ea typeface="Calibri"/>
                <a:cs typeface="Calibri"/>
                <a:sym typeface="Calibri"/>
              </a:rPr>
              <a:t>connected to the free end of a spring.</a:t>
            </a:r>
            <a:endParaRPr/>
          </a:p>
          <a:p>
            <a:pPr marL="342900" marR="0" lvl="0" indent="-342900" algn="l" rtl="0">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The block slides on a frictionless, horizontal surface. </a:t>
            </a:r>
            <a:endParaRPr/>
          </a:p>
          <a:p>
            <a:pPr marL="342900" marR="0" lvl="0" indent="-342900" algn="l" rtl="0">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We specify the position of the block by </a:t>
            </a:r>
            <a:r>
              <a:rPr lang="en-US" sz="2960" b="0" i="1" u="none" strike="noStrike" cap="none">
                <a:solidFill>
                  <a:schemeClr val="dk1"/>
                </a:solidFill>
                <a:latin typeface="Calibri"/>
                <a:ea typeface="Calibri"/>
                <a:cs typeface="Calibri"/>
                <a:sym typeface="Calibri"/>
              </a:rPr>
              <a:t>x </a:t>
            </a:r>
            <a:r>
              <a:rPr lang="en-US" sz="2960" b="0" i="0" u="none" strike="noStrike" cap="none">
                <a:solidFill>
                  <a:schemeClr val="dk1"/>
                </a:solidFill>
                <a:latin typeface="Calibri"/>
                <a:ea typeface="Calibri"/>
                <a:cs typeface="Calibri"/>
                <a:sym typeface="Calibri"/>
              </a:rPr>
              <a:t>and take </a:t>
            </a:r>
            <a:r>
              <a:rPr lang="en-US" sz="2960" b="0" i="1" u="none" strike="noStrike" cap="none">
                <a:solidFill>
                  <a:schemeClr val="dk1"/>
                </a:solidFill>
                <a:latin typeface="Calibri"/>
                <a:ea typeface="Calibri"/>
                <a:cs typeface="Calibri"/>
                <a:sym typeface="Calibri"/>
              </a:rPr>
              <a:t>x </a:t>
            </a:r>
            <a:r>
              <a:rPr lang="en-US" sz="2960" b="0" i="0" u="none" strike="noStrike" cap="none">
                <a:solidFill>
                  <a:schemeClr val="dk1"/>
                </a:solidFill>
                <a:latin typeface="Calibri"/>
                <a:ea typeface="Calibri"/>
                <a:cs typeface="Calibri"/>
                <a:sym typeface="Calibri"/>
              </a:rPr>
              <a:t>= 0 to be the equilibrium position of the block, </a:t>
            </a:r>
            <a:endParaRPr/>
          </a:p>
          <a:p>
            <a:pPr marL="742950" marR="0" lvl="1" indent="-285750" algn="l" rtl="0">
              <a:spcBef>
                <a:spcPts val="518"/>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that is, the position when the spring is relaxed.</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Shape 4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427" name="Shape 42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If the block is moved from </a:t>
            </a:r>
            <a:r>
              <a:rPr lang="en-US" sz="3200" b="0" i="1" u="none" strike="noStrike" cap="none">
                <a:solidFill>
                  <a:schemeClr val="dk1"/>
                </a:solidFill>
                <a:latin typeface="Calibri"/>
                <a:ea typeface="Calibri"/>
                <a:cs typeface="Calibri"/>
                <a:sym typeface="Calibri"/>
              </a:rPr>
              <a:t>x </a:t>
            </a:r>
            <a:r>
              <a:rPr lang="en-US" sz="3200" b="0" i="0" u="none" strike="noStrike" cap="none">
                <a:solidFill>
                  <a:schemeClr val="dk1"/>
                </a:solidFill>
                <a:latin typeface="Calibri"/>
                <a:ea typeface="Calibri"/>
                <a:cs typeface="Calibri"/>
                <a:sym typeface="Calibri"/>
              </a:rPr>
              <a:t>= 0 and then released, the block oscillates along a horizontal line.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If the spring is not compressed or stretched too far from </a:t>
            </a:r>
            <a:r>
              <a:rPr lang="en-US" sz="3200" b="0" i="1" u="none" strike="noStrike" cap="none">
                <a:solidFill>
                  <a:schemeClr val="dk1"/>
                </a:solidFill>
                <a:latin typeface="Calibri"/>
                <a:ea typeface="Calibri"/>
                <a:cs typeface="Calibri"/>
                <a:sym typeface="Calibri"/>
              </a:rPr>
              <a:t>x </a:t>
            </a:r>
            <a:r>
              <a:rPr lang="en-US" sz="3200" b="0" i="0" u="none" strike="noStrike" cap="none">
                <a:solidFill>
                  <a:schemeClr val="dk1"/>
                </a:solidFill>
                <a:latin typeface="Calibri"/>
                <a:ea typeface="Calibri"/>
                <a:cs typeface="Calibri"/>
                <a:sym typeface="Calibri"/>
              </a:rPr>
              <a:t>= 0, the force on the block at position </a:t>
            </a:r>
            <a:r>
              <a:rPr lang="en-US" sz="3200" b="0" i="1" u="none" strike="noStrike" cap="none">
                <a:solidFill>
                  <a:schemeClr val="dk1"/>
                </a:solidFill>
                <a:latin typeface="Calibri"/>
                <a:ea typeface="Calibri"/>
                <a:cs typeface="Calibri"/>
                <a:sym typeface="Calibri"/>
              </a:rPr>
              <a:t>x </a:t>
            </a:r>
            <a:r>
              <a:rPr lang="en-US" sz="3200" b="0" i="0" u="none" strike="noStrike" cap="none">
                <a:solidFill>
                  <a:schemeClr val="dk1"/>
                </a:solidFill>
                <a:latin typeface="Calibri"/>
                <a:ea typeface="Calibri"/>
                <a:cs typeface="Calibri"/>
                <a:sym typeface="Calibri"/>
              </a:rPr>
              <a:t>is proportional to </a:t>
            </a:r>
            <a:r>
              <a:rPr lang="en-US" sz="3200" b="0" i="1" u="none" strike="noStrike" cap="none">
                <a:solidFill>
                  <a:schemeClr val="dk1"/>
                </a:solidFill>
                <a:latin typeface="Calibri"/>
                <a:ea typeface="Calibri"/>
                <a:cs typeface="Calibri"/>
                <a:sym typeface="Calibri"/>
              </a:rPr>
              <a:t>x</a:t>
            </a:r>
            <a:r>
              <a:rPr lang="en-US" sz="3200" b="0" i="0" u="none" strike="noStrike" cap="none">
                <a:solidFill>
                  <a:schemeClr val="dk1"/>
                </a:solidFill>
                <a:latin typeface="Calibri"/>
                <a:ea typeface="Calibri"/>
                <a:cs typeface="Calibri"/>
                <a:sym typeface="Calibri"/>
              </a:rPr>
              <a:t>: </a:t>
            </a:r>
            <a:r>
              <a:rPr lang="en-US" sz="3200" b="0" i="1" u="none" strike="noStrike" cap="none">
                <a:solidFill>
                  <a:schemeClr val="dk1"/>
                </a:solidFill>
                <a:latin typeface="Calibri"/>
                <a:ea typeface="Calibri"/>
                <a:cs typeface="Calibri"/>
                <a:sym typeface="Calibri"/>
              </a:rPr>
              <a:t>F </a:t>
            </a:r>
            <a:r>
              <a:rPr lang="en-US" sz="3200" b="0" i="0" u="none" strike="noStrike" cap="none">
                <a:solidFill>
                  <a:schemeClr val="dk1"/>
                </a:solidFill>
                <a:latin typeface="Calibri"/>
                <a:ea typeface="Calibri"/>
                <a:cs typeface="Calibri"/>
                <a:sym typeface="Calibri"/>
              </a:rPr>
              <a:t>= </a:t>
            </a:r>
            <a:r>
              <a:rPr lang="en-US" sz="3200" b="0" i="1" u="none" strike="noStrike" cap="none">
                <a:solidFill>
                  <a:schemeClr val="dk1"/>
                </a:solidFill>
                <a:latin typeface="Calibri"/>
                <a:ea typeface="Calibri"/>
                <a:cs typeface="Calibri"/>
                <a:sym typeface="Calibri"/>
              </a:rPr>
              <a:t>−kx.</a:t>
            </a:r>
            <a:endParaRPr sz="3200" b="0" i="0" u="none" strike="noStrike" cap="none">
              <a:solidFill>
                <a:schemeClr val="dk1"/>
              </a:solidFill>
              <a:latin typeface="Calibri"/>
              <a:ea typeface="Calibri"/>
              <a:cs typeface="Calibri"/>
              <a:sym typeface="Calibri"/>
            </a:endParaRPr>
          </a:p>
        </p:txBody>
      </p:sp>
      <p:pic>
        <p:nvPicPr>
          <p:cNvPr id="428" name="Shape 428"/>
          <p:cNvPicPr preferRelativeResize="0"/>
          <p:nvPr/>
        </p:nvPicPr>
        <p:blipFill rotWithShape="1">
          <a:blip r:embed="rId3">
            <a:alphaModFix/>
          </a:blip>
          <a:srcRect l="29671" t="51388" r="26375" b="9921"/>
          <a:stretch/>
        </p:blipFill>
        <p:spPr>
          <a:xfrm>
            <a:off x="1475656" y="4705626"/>
            <a:ext cx="4348899" cy="2152374"/>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Shape 4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434" name="Shape 43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The force constant </a:t>
            </a:r>
            <a:r>
              <a:rPr lang="en-US" sz="3200" b="0" i="1" u="none" strike="noStrike" cap="none">
                <a:solidFill>
                  <a:schemeClr val="dk1"/>
                </a:solidFill>
                <a:latin typeface="Calibri"/>
                <a:ea typeface="Calibri"/>
                <a:cs typeface="Calibri"/>
                <a:sym typeface="Calibri"/>
              </a:rPr>
              <a:t>k </a:t>
            </a:r>
            <a:r>
              <a:rPr lang="en-US" sz="3200" b="0" i="0" u="none" strike="noStrike" cap="none">
                <a:solidFill>
                  <a:schemeClr val="dk1"/>
                </a:solidFill>
                <a:latin typeface="Calibri"/>
                <a:ea typeface="Calibri"/>
                <a:cs typeface="Calibri"/>
                <a:sym typeface="Calibri"/>
              </a:rPr>
              <a:t>is a measure of the stiffness of the spring.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The negative sign implies that the force acts to restore the block to its equilibrium position.</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 Newton’s equation of motion for the block can be written as </a:t>
            </a:r>
            <a:r>
              <a:rPr lang="en-US" sz="3200" b="0" i="1" u="none" strike="noStrike" cap="none">
                <a:solidFill>
                  <a:schemeClr val="dk1"/>
                </a:solidFill>
                <a:latin typeface="Calibri"/>
                <a:ea typeface="Calibri"/>
                <a:cs typeface="Calibri"/>
                <a:sym typeface="Calibri"/>
              </a:rPr>
              <a:t>d</a:t>
            </a:r>
            <a:r>
              <a:rPr lang="en-US" sz="3200" b="0" i="0" u="none" strike="noStrike" cap="none" baseline="30000">
                <a:solidFill>
                  <a:schemeClr val="dk1"/>
                </a:solidFill>
                <a:latin typeface="Calibri"/>
                <a:ea typeface="Calibri"/>
                <a:cs typeface="Calibri"/>
                <a:sym typeface="Calibri"/>
              </a:rPr>
              <a:t>2</a:t>
            </a:r>
            <a:r>
              <a:rPr lang="en-US" sz="3200" b="0" i="1" u="none" strike="noStrike" cap="none">
                <a:solidFill>
                  <a:schemeClr val="dk1"/>
                </a:solidFill>
                <a:latin typeface="Calibri"/>
                <a:ea typeface="Calibri"/>
                <a:cs typeface="Calibri"/>
                <a:sym typeface="Calibri"/>
              </a:rPr>
              <a:t>x/dt</a:t>
            </a:r>
            <a:r>
              <a:rPr lang="en-US" sz="3200" b="0" i="0" u="none" strike="noStrike" cap="none" baseline="30000">
                <a:solidFill>
                  <a:schemeClr val="dk1"/>
                </a:solidFill>
                <a:latin typeface="Calibri"/>
                <a:ea typeface="Calibri"/>
                <a:cs typeface="Calibri"/>
                <a:sym typeface="Calibri"/>
              </a:rPr>
              <a:t>2</a:t>
            </a:r>
            <a:r>
              <a:rPr lang="en-US" sz="3200" b="0" i="0" u="none" strike="noStrike" cap="none">
                <a:solidFill>
                  <a:schemeClr val="dk1"/>
                </a:solidFill>
                <a:latin typeface="Calibri"/>
                <a:ea typeface="Calibri"/>
                <a:cs typeface="Calibri"/>
                <a:sym typeface="Calibri"/>
              </a:rPr>
              <a:t> = </a:t>
            </a:r>
            <a:r>
              <a:rPr lang="en-US" sz="3200" b="0" i="1" u="none" strike="noStrike" cap="none">
                <a:solidFill>
                  <a:schemeClr val="dk1"/>
                </a:solidFill>
                <a:latin typeface="Calibri"/>
                <a:ea typeface="Calibri"/>
                <a:cs typeface="Calibri"/>
                <a:sym typeface="Calibri"/>
              </a:rPr>
              <a:t>−ω</a:t>
            </a:r>
            <a:r>
              <a:rPr lang="en-US" sz="3200" b="0" i="0" u="none" strike="noStrike" cap="none" baseline="-25000">
                <a:solidFill>
                  <a:schemeClr val="dk1"/>
                </a:solidFill>
                <a:latin typeface="Calibri"/>
                <a:ea typeface="Calibri"/>
                <a:cs typeface="Calibri"/>
                <a:sym typeface="Calibri"/>
              </a:rPr>
              <a:t>0</a:t>
            </a:r>
            <a:r>
              <a:rPr lang="en-US" sz="3200" b="0" i="0" u="none" strike="noStrike" cap="none" baseline="30000">
                <a:solidFill>
                  <a:schemeClr val="dk1"/>
                </a:solidFill>
                <a:latin typeface="Calibri"/>
                <a:ea typeface="Calibri"/>
                <a:cs typeface="Calibri"/>
                <a:sym typeface="Calibri"/>
              </a:rPr>
              <a:t>2</a:t>
            </a:r>
            <a:r>
              <a:rPr lang="en-US" sz="3200" b="0" i="1" u="none" strike="noStrike" cap="none">
                <a:solidFill>
                  <a:schemeClr val="dk1"/>
                </a:solidFill>
                <a:latin typeface="Calibri"/>
                <a:ea typeface="Calibri"/>
                <a:cs typeface="Calibri"/>
                <a:sym typeface="Calibri"/>
              </a:rPr>
              <a:t>x,</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where the angular frequency </a:t>
            </a:r>
            <a:r>
              <a:rPr lang="en-US" sz="3200" b="0" i="1" u="none" strike="noStrike" cap="none">
                <a:solidFill>
                  <a:schemeClr val="dk1"/>
                </a:solidFill>
                <a:latin typeface="Calibri"/>
                <a:ea typeface="Calibri"/>
                <a:cs typeface="Calibri"/>
                <a:sym typeface="Calibri"/>
              </a:rPr>
              <a:t>ω</a:t>
            </a:r>
            <a:r>
              <a:rPr lang="en-US" sz="3200" b="0" i="0" u="none" strike="noStrike" cap="none">
                <a:solidFill>
                  <a:schemeClr val="dk1"/>
                </a:solidFill>
                <a:latin typeface="Calibri"/>
                <a:ea typeface="Calibri"/>
                <a:cs typeface="Calibri"/>
                <a:sym typeface="Calibri"/>
              </a:rPr>
              <a:t>0 is defined by</a:t>
            </a:r>
            <a:endParaRPr/>
          </a:p>
          <a:p>
            <a:pPr marL="342900" marR="0" lvl="0" indent="-342900" algn="l" rtl="0">
              <a:spcBef>
                <a:spcPts val="640"/>
              </a:spcBef>
              <a:spcAft>
                <a:spcPts val="0"/>
              </a:spcAft>
              <a:buClr>
                <a:schemeClr val="dk1"/>
              </a:buClr>
              <a:buSzPts val="3200"/>
              <a:buFont typeface="Arial"/>
              <a:buChar char="•"/>
            </a:pPr>
            <a:r>
              <a:rPr lang="en-US" sz="3200" b="0" i="1" u="none" strike="noStrike" cap="none">
                <a:solidFill>
                  <a:schemeClr val="dk1"/>
                </a:solidFill>
                <a:latin typeface="Calibri"/>
                <a:ea typeface="Calibri"/>
                <a:cs typeface="Calibri"/>
                <a:sym typeface="Calibri"/>
              </a:rPr>
              <a:t>ω</a:t>
            </a:r>
            <a:r>
              <a:rPr lang="en-US" sz="3200" b="0" i="0" u="none" strike="noStrike" cap="none" baseline="-25000">
                <a:solidFill>
                  <a:schemeClr val="dk1"/>
                </a:solidFill>
                <a:latin typeface="Calibri"/>
                <a:ea typeface="Calibri"/>
                <a:cs typeface="Calibri"/>
                <a:sym typeface="Calibri"/>
              </a:rPr>
              <a:t>0</a:t>
            </a:r>
            <a:r>
              <a:rPr lang="en-US" sz="3200" b="0" i="0" u="none" strike="noStrike" cap="none" baseline="30000">
                <a:solidFill>
                  <a:schemeClr val="dk1"/>
                </a:solidFill>
                <a:latin typeface="Calibri"/>
                <a:ea typeface="Calibri"/>
                <a:cs typeface="Calibri"/>
                <a:sym typeface="Calibri"/>
              </a:rPr>
              <a:t>2</a:t>
            </a:r>
            <a:r>
              <a:rPr lang="en-US" sz="3200" b="0" i="0" u="none" strike="noStrike" cap="none">
                <a:solidFill>
                  <a:schemeClr val="dk1"/>
                </a:solidFill>
                <a:latin typeface="Calibri"/>
                <a:ea typeface="Calibri"/>
                <a:cs typeface="Calibri"/>
                <a:sym typeface="Calibri"/>
              </a:rPr>
              <a:t> =</a:t>
            </a:r>
            <a:r>
              <a:rPr lang="en-US" sz="3200" b="0" i="1" u="none" strike="noStrike" cap="none">
                <a:solidFill>
                  <a:schemeClr val="dk1"/>
                </a:solidFill>
                <a:latin typeface="Calibri"/>
                <a:ea typeface="Calibri"/>
                <a:cs typeface="Calibri"/>
                <a:sym typeface="Calibri"/>
              </a:rPr>
              <a:t>k/m.</a:t>
            </a: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Shape 43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440" name="Shape 44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One form of the solution is </a:t>
            </a:r>
            <a:r>
              <a:rPr lang="en-US" sz="3200" b="0" i="1" u="none" strike="noStrike" cap="none">
                <a:solidFill>
                  <a:schemeClr val="dk1"/>
                </a:solidFill>
                <a:latin typeface="Calibri"/>
                <a:ea typeface="Calibri"/>
                <a:cs typeface="Calibri"/>
                <a:sym typeface="Calibri"/>
              </a:rPr>
              <a:t>x</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t</a:t>
            </a:r>
            <a:r>
              <a:rPr lang="en-US" sz="3200" b="0" i="0" u="none" strike="noStrike" cap="none">
                <a:solidFill>
                  <a:schemeClr val="dk1"/>
                </a:solidFill>
                <a:latin typeface="Calibri"/>
                <a:ea typeface="Calibri"/>
                <a:cs typeface="Calibri"/>
                <a:sym typeface="Calibri"/>
              </a:rPr>
              <a:t>) = </a:t>
            </a:r>
            <a:r>
              <a:rPr lang="en-US" sz="3200" b="0" i="1" u="none" strike="noStrike" cap="none">
                <a:solidFill>
                  <a:schemeClr val="dk1"/>
                </a:solidFill>
                <a:latin typeface="Calibri"/>
                <a:ea typeface="Calibri"/>
                <a:cs typeface="Calibri"/>
                <a:sym typeface="Calibri"/>
              </a:rPr>
              <a:t>A</a:t>
            </a:r>
            <a:r>
              <a:rPr lang="en-US" sz="3200" b="0" i="0" u="none" strike="noStrike" cap="none">
                <a:solidFill>
                  <a:schemeClr val="dk1"/>
                </a:solidFill>
                <a:latin typeface="Calibri"/>
                <a:ea typeface="Calibri"/>
                <a:cs typeface="Calibri"/>
                <a:sym typeface="Calibri"/>
              </a:rPr>
              <a:t>cos(</a:t>
            </a:r>
            <a:r>
              <a:rPr lang="en-US" sz="3200" b="0" i="1" u="none" strike="noStrike" cap="none">
                <a:solidFill>
                  <a:schemeClr val="dk1"/>
                </a:solidFill>
                <a:latin typeface="Calibri"/>
                <a:ea typeface="Calibri"/>
                <a:cs typeface="Calibri"/>
                <a:sym typeface="Calibri"/>
              </a:rPr>
              <a:t>ω</a:t>
            </a:r>
            <a:r>
              <a:rPr lang="en-US" sz="3200" b="0" i="0" u="none" strike="noStrike" cap="none" baseline="-25000">
                <a:solidFill>
                  <a:schemeClr val="dk1"/>
                </a:solidFill>
                <a:latin typeface="Calibri"/>
                <a:ea typeface="Calibri"/>
                <a:cs typeface="Calibri"/>
                <a:sym typeface="Calibri"/>
              </a:rPr>
              <a:t>0</a:t>
            </a:r>
            <a:r>
              <a:rPr lang="en-US" sz="3200" b="0" i="1" u="none" strike="noStrike" cap="none">
                <a:solidFill>
                  <a:schemeClr val="dk1"/>
                </a:solidFill>
                <a:latin typeface="Calibri"/>
                <a:ea typeface="Calibri"/>
                <a:cs typeface="Calibri"/>
                <a:sym typeface="Calibri"/>
              </a:rPr>
              <a:t>t </a:t>
            </a:r>
            <a:r>
              <a:rPr lang="en-US" sz="3200" b="0" i="0" u="none" strike="noStrike" cap="none">
                <a:solidFill>
                  <a:schemeClr val="dk1"/>
                </a:solidFill>
                <a:latin typeface="Calibri"/>
                <a:ea typeface="Calibri"/>
                <a:cs typeface="Calibri"/>
                <a:sym typeface="Calibri"/>
              </a:rPr>
              <a:t>+ </a:t>
            </a:r>
            <a:r>
              <a:rPr lang="en-US" sz="3200" b="0" i="1" u="none" strike="noStrike" cap="none">
                <a:solidFill>
                  <a:schemeClr val="dk1"/>
                </a:solidFill>
                <a:latin typeface="Calibri"/>
                <a:ea typeface="Calibri"/>
                <a:cs typeface="Calibri"/>
                <a:sym typeface="Calibri"/>
              </a:rPr>
              <a:t>δ</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 </a:t>
            </a:r>
            <a:endParaRPr sz="3200" b="0" i="0" u="none" strike="noStrike" cap="none">
              <a:solidFill>
                <a:schemeClr val="dk1"/>
              </a:solidFill>
              <a:latin typeface="Calibri"/>
              <a:ea typeface="Calibri"/>
              <a:cs typeface="Calibri"/>
              <a:sym typeface="Calibri"/>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where </a:t>
            </a:r>
            <a:r>
              <a:rPr lang="en-US" sz="2800" b="0" i="1" u="none" strike="noStrike" cap="none">
                <a:solidFill>
                  <a:schemeClr val="dk1"/>
                </a:solidFill>
                <a:latin typeface="Calibri"/>
                <a:ea typeface="Calibri"/>
                <a:cs typeface="Calibri"/>
                <a:sym typeface="Calibri"/>
              </a:rPr>
              <a:t>A </a:t>
            </a:r>
            <a:r>
              <a:rPr lang="en-US" sz="2800" b="0" i="0" u="none" strike="noStrike" cap="none">
                <a:solidFill>
                  <a:schemeClr val="dk1"/>
                </a:solidFill>
                <a:latin typeface="Calibri"/>
                <a:ea typeface="Calibri"/>
                <a:cs typeface="Calibri"/>
                <a:sym typeface="Calibri"/>
              </a:rPr>
              <a:t>and </a:t>
            </a:r>
            <a:r>
              <a:rPr lang="en-US" sz="2800" b="0" i="1" u="none" strike="noStrike" cap="none">
                <a:solidFill>
                  <a:schemeClr val="dk1"/>
                </a:solidFill>
                <a:latin typeface="Calibri"/>
                <a:ea typeface="Calibri"/>
                <a:cs typeface="Calibri"/>
                <a:sym typeface="Calibri"/>
              </a:rPr>
              <a:t>δ </a:t>
            </a:r>
            <a:r>
              <a:rPr lang="en-US" sz="2800" b="0" i="0" u="none" strike="noStrike" cap="none">
                <a:solidFill>
                  <a:schemeClr val="dk1"/>
                </a:solidFill>
                <a:latin typeface="Calibri"/>
                <a:ea typeface="Calibri"/>
                <a:cs typeface="Calibri"/>
                <a:sym typeface="Calibri"/>
              </a:rPr>
              <a:t>are constants and the argument of the cosine is in radians.</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The constants </a:t>
            </a:r>
            <a:r>
              <a:rPr lang="en-US" sz="3200" b="0" i="1" u="none" strike="noStrike" cap="none">
                <a:solidFill>
                  <a:schemeClr val="dk1"/>
                </a:solidFill>
                <a:latin typeface="Calibri"/>
                <a:ea typeface="Calibri"/>
                <a:cs typeface="Calibri"/>
                <a:sym typeface="Calibri"/>
              </a:rPr>
              <a:t>A </a:t>
            </a:r>
            <a:r>
              <a:rPr lang="en-US" sz="3200" b="0" i="0" u="none" strike="noStrike" cap="none">
                <a:solidFill>
                  <a:schemeClr val="dk1"/>
                </a:solidFill>
                <a:latin typeface="Calibri"/>
                <a:ea typeface="Calibri"/>
                <a:cs typeface="Calibri"/>
                <a:sym typeface="Calibri"/>
              </a:rPr>
              <a:t>and </a:t>
            </a:r>
            <a:r>
              <a:rPr lang="en-US" sz="3200" b="0" i="1" u="none" strike="noStrike" cap="none">
                <a:solidFill>
                  <a:schemeClr val="dk1"/>
                </a:solidFill>
                <a:latin typeface="Calibri"/>
                <a:ea typeface="Calibri"/>
                <a:cs typeface="Calibri"/>
                <a:sym typeface="Calibri"/>
              </a:rPr>
              <a:t>δ </a:t>
            </a:r>
            <a:r>
              <a:rPr lang="en-US" sz="3200" b="0" i="0" u="none" strike="noStrike" cap="none">
                <a:solidFill>
                  <a:schemeClr val="dk1"/>
                </a:solidFill>
                <a:latin typeface="Calibri"/>
                <a:ea typeface="Calibri"/>
                <a:cs typeface="Calibri"/>
                <a:sym typeface="Calibri"/>
              </a:rPr>
              <a:t>are called the amplitude and the phase respectively,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and are determined by the initial conditions for </a:t>
            </a:r>
            <a:r>
              <a:rPr lang="en-US" sz="3200" b="0" i="1" u="none" strike="noStrike" cap="none">
                <a:solidFill>
                  <a:schemeClr val="dk1"/>
                </a:solidFill>
                <a:latin typeface="Calibri"/>
                <a:ea typeface="Calibri"/>
                <a:cs typeface="Calibri"/>
                <a:sym typeface="Calibri"/>
              </a:rPr>
              <a:t>x </a:t>
            </a:r>
            <a:r>
              <a:rPr lang="en-US" sz="3200" b="0" i="0" u="none" strike="noStrike" cap="none">
                <a:solidFill>
                  <a:schemeClr val="dk1"/>
                </a:solidFill>
                <a:latin typeface="Calibri"/>
                <a:ea typeface="Calibri"/>
                <a:cs typeface="Calibri"/>
                <a:sym typeface="Calibri"/>
              </a:rPr>
              <a:t>and the velocity </a:t>
            </a:r>
            <a:r>
              <a:rPr lang="en-US" sz="3200" b="0" i="1" u="none" strike="noStrike" cap="none">
                <a:solidFill>
                  <a:schemeClr val="dk1"/>
                </a:solidFill>
                <a:latin typeface="Calibri"/>
                <a:ea typeface="Calibri"/>
                <a:cs typeface="Calibri"/>
                <a:sym typeface="Calibri"/>
              </a:rPr>
              <a:t>v </a:t>
            </a:r>
            <a:r>
              <a:rPr lang="en-US" sz="3200" b="0" i="0" u="none" strike="noStrike" cap="none">
                <a:solidFill>
                  <a:schemeClr val="dk1"/>
                </a:solidFill>
                <a:latin typeface="Calibri"/>
                <a:ea typeface="Calibri"/>
                <a:cs typeface="Calibri"/>
                <a:sym typeface="Calibri"/>
              </a:rPr>
              <a:t>= </a:t>
            </a:r>
            <a:r>
              <a:rPr lang="en-US" sz="3200" b="0" i="1" u="none" strike="noStrike" cap="none">
                <a:solidFill>
                  <a:schemeClr val="dk1"/>
                </a:solidFill>
                <a:latin typeface="Calibri"/>
                <a:ea typeface="Calibri"/>
                <a:cs typeface="Calibri"/>
                <a:sym typeface="Calibri"/>
              </a:rPr>
              <a:t>dx/dt</a:t>
            </a:r>
            <a:r>
              <a:rPr lang="en-US" sz="3200" b="0" i="0" u="none" strike="noStrike" cap="none">
                <a:solidFill>
                  <a:schemeClr val="dk1"/>
                </a:solidFill>
                <a:latin typeface="Calibri"/>
                <a:ea typeface="Calibri"/>
                <a:cs typeface="Calibri"/>
                <a:sym typeface="Calibri"/>
              </a:rPr>
              <a:t>.</a:t>
            </a: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Shape 44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446" name="Shape 44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Because the cosine is a periodic function with period 2</a:t>
            </a:r>
            <a:r>
              <a:rPr lang="en-US" sz="2960" b="0" i="1" u="none" strike="noStrike" cap="none">
                <a:solidFill>
                  <a:schemeClr val="dk1"/>
                </a:solidFill>
                <a:latin typeface="Calibri"/>
                <a:ea typeface="Calibri"/>
                <a:cs typeface="Calibri"/>
                <a:sym typeface="Calibri"/>
              </a:rPr>
              <a:t>π</a:t>
            </a:r>
            <a:r>
              <a:rPr lang="en-US" sz="2960" b="0" i="0" u="none" strike="noStrike" cap="none">
                <a:solidFill>
                  <a:schemeClr val="dk1"/>
                </a:solidFill>
                <a:latin typeface="Calibri"/>
                <a:ea typeface="Calibri"/>
                <a:cs typeface="Calibri"/>
                <a:sym typeface="Calibri"/>
              </a:rPr>
              <a:t>,</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we know that </a:t>
            </a:r>
            <a:r>
              <a:rPr lang="en-US" sz="2960" b="0" i="1" u="none" strike="noStrike" cap="none">
                <a:solidFill>
                  <a:schemeClr val="dk1"/>
                </a:solidFill>
                <a:latin typeface="Calibri"/>
                <a:ea typeface="Calibri"/>
                <a:cs typeface="Calibri"/>
                <a:sym typeface="Calibri"/>
              </a:rPr>
              <a:t>x</a:t>
            </a:r>
            <a:r>
              <a:rPr lang="en-US" sz="2960" b="0" i="0" u="none" strike="noStrike" cap="none">
                <a:solidFill>
                  <a:schemeClr val="dk1"/>
                </a:solidFill>
                <a:latin typeface="Calibri"/>
                <a:ea typeface="Calibri"/>
                <a:cs typeface="Calibri"/>
                <a:sym typeface="Calibri"/>
              </a:rPr>
              <a:t>(</a:t>
            </a:r>
            <a:r>
              <a:rPr lang="en-US" sz="2960" b="0" i="1" u="none" strike="noStrike" cap="none">
                <a:solidFill>
                  <a:schemeClr val="dk1"/>
                </a:solidFill>
                <a:latin typeface="Calibri"/>
                <a:ea typeface="Calibri"/>
                <a:cs typeface="Calibri"/>
                <a:sym typeface="Calibri"/>
              </a:rPr>
              <a:t>t</a:t>
            </a:r>
            <a:r>
              <a:rPr lang="en-US" sz="2960" b="0" i="0" u="none" strike="noStrike" cap="none">
                <a:solidFill>
                  <a:schemeClr val="dk1"/>
                </a:solidFill>
                <a:latin typeface="Calibri"/>
                <a:ea typeface="Calibri"/>
                <a:cs typeface="Calibri"/>
                <a:sym typeface="Calibri"/>
              </a:rPr>
              <a:t>) also is periodic. </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We define the period </a:t>
            </a:r>
            <a:r>
              <a:rPr lang="en-US" sz="2960" b="0" i="1" u="none" strike="noStrike" cap="none">
                <a:solidFill>
                  <a:schemeClr val="dk1"/>
                </a:solidFill>
                <a:latin typeface="Calibri"/>
                <a:ea typeface="Calibri"/>
                <a:cs typeface="Calibri"/>
                <a:sym typeface="Calibri"/>
              </a:rPr>
              <a:t>T </a:t>
            </a:r>
            <a:r>
              <a:rPr lang="en-US" sz="2960" b="0" i="0" u="none" strike="noStrike" cap="none">
                <a:solidFill>
                  <a:schemeClr val="dk1"/>
                </a:solidFill>
                <a:latin typeface="Calibri"/>
                <a:ea typeface="Calibri"/>
                <a:cs typeface="Calibri"/>
                <a:sym typeface="Calibri"/>
              </a:rPr>
              <a:t>as the smallest time for which the motion repeats itself, that is,</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1" u="none" strike="noStrike" cap="none">
                <a:solidFill>
                  <a:schemeClr val="dk1"/>
                </a:solidFill>
                <a:latin typeface="Calibri"/>
                <a:ea typeface="Calibri"/>
                <a:cs typeface="Calibri"/>
                <a:sym typeface="Calibri"/>
              </a:rPr>
              <a:t>x</a:t>
            </a:r>
            <a:r>
              <a:rPr lang="en-US" sz="2960" b="0" i="0" u="none" strike="noStrike" cap="none">
                <a:solidFill>
                  <a:schemeClr val="dk1"/>
                </a:solidFill>
                <a:latin typeface="Calibri"/>
                <a:ea typeface="Calibri"/>
                <a:cs typeface="Calibri"/>
                <a:sym typeface="Calibri"/>
              </a:rPr>
              <a:t>(</a:t>
            </a:r>
            <a:r>
              <a:rPr lang="en-US" sz="2960" b="0" i="1" u="none" strike="noStrike" cap="none">
                <a:solidFill>
                  <a:schemeClr val="dk1"/>
                </a:solidFill>
                <a:latin typeface="Calibri"/>
                <a:ea typeface="Calibri"/>
                <a:cs typeface="Calibri"/>
                <a:sym typeface="Calibri"/>
              </a:rPr>
              <a:t>t </a:t>
            </a:r>
            <a:r>
              <a:rPr lang="en-US" sz="2960" b="0" i="0" u="none" strike="noStrike" cap="none">
                <a:solidFill>
                  <a:schemeClr val="dk1"/>
                </a:solidFill>
                <a:latin typeface="Calibri"/>
                <a:ea typeface="Calibri"/>
                <a:cs typeface="Calibri"/>
                <a:sym typeface="Calibri"/>
              </a:rPr>
              <a:t>+ </a:t>
            </a:r>
            <a:r>
              <a:rPr lang="en-US" sz="2960" b="0" i="1" u="none" strike="noStrike" cap="none">
                <a:solidFill>
                  <a:schemeClr val="dk1"/>
                </a:solidFill>
                <a:latin typeface="Calibri"/>
                <a:ea typeface="Calibri"/>
                <a:cs typeface="Calibri"/>
                <a:sym typeface="Calibri"/>
              </a:rPr>
              <a:t>T</a:t>
            </a:r>
            <a:r>
              <a:rPr lang="en-US" sz="2960" b="0" i="0" u="none" strike="noStrike" cap="none">
                <a:solidFill>
                  <a:schemeClr val="dk1"/>
                </a:solidFill>
                <a:latin typeface="Calibri"/>
                <a:ea typeface="Calibri"/>
                <a:cs typeface="Calibri"/>
                <a:sym typeface="Calibri"/>
              </a:rPr>
              <a:t>) = </a:t>
            </a:r>
            <a:r>
              <a:rPr lang="en-US" sz="2960" b="0" i="1" u="none" strike="noStrike" cap="none">
                <a:solidFill>
                  <a:schemeClr val="dk1"/>
                </a:solidFill>
                <a:latin typeface="Calibri"/>
                <a:ea typeface="Calibri"/>
                <a:cs typeface="Calibri"/>
                <a:sym typeface="Calibri"/>
              </a:rPr>
              <a:t>x</a:t>
            </a:r>
            <a:r>
              <a:rPr lang="en-US" sz="2960" b="0" i="0" u="none" strike="noStrike" cap="none">
                <a:solidFill>
                  <a:schemeClr val="dk1"/>
                </a:solidFill>
                <a:latin typeface="Calibri"/>
                <a:ea typeface="Calibri"/>
                <a:cs typeface="Calibri"/>
                <a:sym typeface="Calibri"/>
              </a:rPr>
              <a:t>(</a:t>
            </a:r>
            <a:r>
              <a:rPr lang="en-US" sz="2960" b="0" i="1" u="none" strike="noStrike" cap="none">
                <a:solidFill>
                  <a:schemeClr val="dk1"/>
                </a:solidFill>
                <a:latin typeface="Calibri"/>
                <a:ea typeface="Calibri"/>
                <a:cs typeface="Calibri"/>
                <a:sym typeface="Calibri"/>
              </a:rPr>
              <a:t>t</a:t>
            </a:r>
            <a:r>
              <a:rPr lang="en-US" sz="2960" b="0" i="0" u="none" strike="noStrike" cap="none">
                <a:solidFill>
                  <a:schemeClr val="dk1"/>
                </a:solidFill>
                <a:latin typeface="Calibri"/>
                <a:ea typeface="Calibri"/>
                <a:cs typeface="Calibri"/>
                <a:sym typeface="Calibri"/>
              </a:rPr>
              <a:t>)</a:t>
            </a:r>
            <a:r>
              <a:rPr lang="en-US" sz="2960" b="0" i="1" u="none" strike="noStrike" cap="none">
                <a:solidFill>
                  <a:schemeClr val="dk1"/>
                </a:solidFill>
                <a:latin typeface="Calibri"/>
                <a:ea typeface="Calibri"/>
                <a:cs typeface="Calibri"/>
                <a:sym typeface="Calibri"/>
              </a:rPr>
              <a:t>. </a:t>
            </a:r>
            <a:endParaRPr sz="296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Because </a:t>
            </a:r>
            <a:r>
              <a:rPr lang="en-US" sz="2960" b="0" i="1" u="none" strike="noStrike" cap="none">
                <a:solidFill>
                  <a:schemeClr val="dk1"/>
                </a:solidFill>
                <a:latin typeface="Calibri"/>
                <a:ea typeface="Calibri"/>
                <a:cs typeface="Calibri"/>
                <a:sym typeface="Calibri"/>
              </a:rPr>
              <a:t>ω</a:t>
            </a:r>
            <a:r>
              <a:rPr lang="en-US" sz="2960" b="0" i="0" u="none" strike="noStrike" cap="none" baseline="-25000">
                <a:solidFill>
                  <a:schemeClr val="dk1"/>
                </a:solidFill>
                <a:latin typeface="Calibri"/>
                <a:ea typeface="Calibri"/>
                <a:cs typeface="Calibri"/>
                <a:sym typeface="Calibri"/>
              </a:rPr>
              <a:t>0</a:t>
            </a:r>
            <a:r>
              <a:rPr lang="en-US" sz="2960" b="0" i="1" u="none" strike="noStrike" cap="none">
                <a:solidFill>
                  <a:schemeClr val="dk1"/>
                </a:solidFill>
                <a:latin typeface="Calibri"/>
                <a:ea typeface="Calibri"/>
                <a:cs typeface="Calibri"/>
                <a:sym typeface="Calibri"/>
              </a:rPr>
              <a:t>T </a:t>
            </a:r>
            <a:r>
              <a:rPr lang="en-US" sz="2960" b="0" i="0" u="none" strike="noStrike" cap="none">
                <a:solidFill>
                  <a:schemeClr val="dk1"/>
                </a:solidFill>
                <a:latin typeface="Calibri"/>
                <a:ea typeface="Calibri"/>
                <a:cs typeface="Calibri"/>
                <a:sym typeface="Calibri"/>
              </a:rPr>
              <a:t>corresponds to one cycle, </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we have</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1" u="none" strike="noStrike" cap="none">
                <a:solidFill>
                  <a:schemeClr val="dk1"/>
                </a:solidFill>
                <a:latin typeface="Calibri"/>
                <a:ea typeface="Calibri"/>
                <a:cs typeface="Calibri"/>
                <a:sym typeface="Calibri"/>
              </a:rPr>
              <a:t>T </a:t>
            </a:r>
            <a:r>
              <a:rPr lang="en-US" sz="2960" b="0" i="0" u="none" strike="noStrike" cap="none">
                <a:solidFill>
                  <a:schemeClr val="dk1"/>
                </a:solidFill>
                <a:latin typeface="Calibri"/>
                <a:ea typeface="Calibri"/>
                <a:cs typeface="Calibri"/>
                <a:sym typeface="Calibri"/>
              </a:rPr>
              <a:t>=2</a:t>
            </a:r>
            <a:r>
              <a:rPr lang="en-US" sz="2960" b="0" i="1" u="none" strike="noStrike" cap="none">
                <a:solidFill>
                  <a:schemeClr val="dk1"/>
                </a:solidFill>
                <a:latin typeface="Calibri"/>
                <a:ea typeface="Calibri"/>
                <a:cs typeface="Calibri"/>
                <a:sym typeface="Calibri"/>
              </a:rPr>
              <a:t>π/ω</a:t>
            </a:r>
            <a:r>
              <a:rPr lang="en-US" sz="2960" b="0" i="0" u="none" strike="noStrike" cap="none" baseline="-25000">
                <a:solidFill>
                  <a:schemeClr val="dk1"/>
                </a:solidFill>
                <a:latin typeface="Calibri"/>
                <a:ea typeface="Calibri"/>
                <a:cs typeface="Calibri"/>
                <a:sym typeface="Calibri"/>
              </a:rPr>
              <a:t>0</a:t>
            </a:r>
            <a:r>
              <a:rPr lang="en-US" sz="2960" b="0" i="0" u="none" strike="noStrike" cap="none">
                <a:solidFill>
                  <a:schemeClr val="dk1"/>
                </a:solidFill>
                <a:latin typeface="Calibri"/>
                <a:ea typeface="Calibri"/>
                <a:cs typeface="Calibri"/>
                <a:sym typeface="Calibri"/>
              </a:rPr>
              <a:t>=2</a:t>
            </a:r>
            <a:r>
              <a:rPr lang="en-US" sz="2960" b="0" i="1" u="none" strike="noStrike" cap="none">
                <a:solidFill>
                  <a:schemeClr val="dk1"/>
                </a:solidFill>
                <a:latin typeface="Calibri"/>
                <a:ea typeface="Calibri"/>
                <a:cs typeface="Calibri"/>
                <a:sym typeface="Calibri"/>
              </a:rPr>
              <a:t>π / </a:t>
            </a:r>
            <a:r>
              <a:rPr lang="en-US" sz="2960" b="0" i="0" u="none" strike="noStrike" cap="none">
                <a:solidFill>
                  <a:schemeClr val="dk1"/>
                </a:solidFill>
                <a:latin typeface="Calibri"/>
                <a:ea typeface="Calibri"/>
                <a:cs typeface="Calibri"/>
                <a:sym typeface="Calibri"/>
              </a:rPr>
              <a:t>SQRT(</a:t>
            </a:r>
            <a:r>
              <a:rPr lang="en-US" sz="2960" b="0" i="1" u="none" strike="noStrike" cap="none">
                <a:solidFill>
                  <a:schemeClr val="dk1"/>
                </a:solidFill>
                <a:latin typeface="Calibri"/>
                <a:ea typeface="Calibri"/>
                <a:cs typeface="Calibri"/>
                <a:sym typeface="Calibri"/>
              </a:rPr>
              <a:t>k/m)</a:t>
            </a:r>
            <a:endParaRPr sz="2960" b="0" i="0" u="none" strike="noStrike" cap="none">
              <a:solidFill>
                <a:schemeClr val="dk1"/>
              </a:solidFill>
              <a:latin typeface="Calibri"/>
              <a:ea typeface="Calibri"/>
              <a:cs typeface="Calibri"/>
              <a:sym typeface="Calibri"/>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Shape 45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452" name="Shape 45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The frequency </a:t>
            </a:r>
            <a:r>
              <a:rPr lang="en-US" sz="3200" b="0" i="1" u="none" strike="noStrike" cap="none">
                <a:solidFill>
                  <a:schemeClr val="dk1"/>
                </a:solidFill>
                <a:latin typeface="Calibri"/>
                <a:ea typeface="Calibri"/>
                <a:cs typeface="Calibri"/>
                <a:sym typeface="Calibri"/>
              </a:rPr>
              <a:t>ν </a:t>
            </a:r>
            <a:r>
              <a:rPr lang="en-US" sz="3200" b="0" i="0" u="none" strike="noStrike" cap="none">
                <a:solidFill>
                  <a:schemeClr val="dk1"/>
                </a:solidFill>
                <a:latin typeface="Calibri"/>
                <a:ea typeface="Calibri"/>
                <a:cs typeface="Calibri"/>
                <a:sym typeface="Calibri"/>
              </a:rPr>
              <a:t>of the motion is the number of cycles per second and is given by </a:t>
            </a:r>
            <a:r>
              <a:rPr lang="en-US" sz="3200" b="0" i="1" u="none" strike="noStrike" cap="none">
                <a:solidFill>
                  <a:schemeClr val="dk1"/>
                </a:solidFill>
                <a:latin typeface="Calibri"/>
                <a:ea typeface="Calibri"/>
                <a:cs typeface="Calibri"/>
                <a:sym typeface="Calibri"/>
              </a:rPr>
              <a:t>ν </a:t>
            </a:r>
            <a:r>
              <a:rPr lang="en-US" sz="3200" b="0" i="0" u="none" strike="noStrike" cap="none">
                <a:solidFill>
                  <a:schemeClr val="dk1"/>
                </a:solidFill>
                <a:latin typeface="Calibri"/>
                <a:ea typeface="Calibri"/>
                <a:cs typeface="Calibri"/>
                <a:sym typeface="Calibri"/>
              </a:rPr>
              <a:t>= 1</a:t>
            </a:r>
            <a:r>
              <a:rPr lang="en-US" sz="3200" b="0" i="1" u="none" strike="noStrike" cap="none">
                <a:solidFill>
                  <a:schemeClr val="dk1"/>
                </a:solidFill>
                <a:latin typeface="Calibri"/>
                <a:ea typeface="Calibri"/>
                <a:cs typeface="Calibri"/>
                <a:sym typeface="Calibri"/>
              </a:rPr>
              <a:t>/T </a:t>
            </a:r>
            <a:r>
              <a:rPr lang="en-US" sz="3200" b="0" i="0" u="none" strike="noStrike" cap="none">
                <a:solidFill>
                  <a:schemeClr val="dk1"/>
                </a:solidFill>
                <a:latin typeface="Calibri"/>
                <a:ea typeface="Calibri"/>
                <a:cs typeface="Calibri"/>
                <a:sym typeface="Calibri"/>
              </a:rPr>
              <a:t>.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Note that </a:t>
            </a:r>
            <a:r>
              <a:rPr lang="en-US" sz="3200" b="0" i="1" u="none" strike="noStrike" cap="none">
                <a:solidFill>
                  <a:schemeClr val="dk1"/>
                </a:solidFill>
                <a:latin typeface="Calibri"/>
                <a:ea typeface="Calibri"/>
                <a:cs typeface="Calibri"/>
                <a:sym typeface="Calibri"/>
              </a:rPr>
              <a:t>T </a:t>
            </a:r>
            <a:r>
              <a:rPr lang="en-US" sz="3200" b="0" i="0" u="none" strike="noStrike" cap="none">
                <a:solidFill>
                  <a:schemeClr val="dk1"/>
                </a:solidFill>
                <a:latin typeface="Calibri"/>
                <a:ea typeface="Calibri"/>
                <a:cs typeface="Calibri"/>
                <a:sym typeface="Calibri"/>
              </a:rPr>
              <a:t>depends on the ratio </a:t>
            </a:r>
            <a:r>
              <a:rPr lang="en-US" sz="3200" b="0" i="1" u="none" strike="noStrike" cap="none">
                <a:solidFill>
                  <a:schemeClr val="dk1"/>
                </a:solidFill>
                <a:latin typeface="Calibri"/>
                <a:ea typeface="Calibri"/>
                <a:cs typeface="Calibri"/>
                <a:sym typeface="Calibri"/>
              </a:rPr>
              <a:t>k/m </a:t>
            </a:r>
            <a:r>
              <a:rPr lang="en-US" sz="3200" b="0" i="0" u="none" strike="noStrike" cap="none">
                <a:solidFill>
                  <a:schemeClr val="dk1"/>
                </a:solidFill>
                <a:latin typeface="Calibri"/>
                <a:ea typeface="Calibri"/>
                <a:cs typeface="Calibri"/>
                <a:sym typeface="Calibri"/>
              </a:rPr>
              <a:t>and not on </a:t>
            </a:r>
            <a:r>
              <a:rPr lang="en-US" sz="3200" b="0" i="1" u="none" strike="noStrike" cap="none">
                <a:solidFill>
                  <a:schemeClr val="dk1"/>
                </a:solidFill>
                <a:latin typeface="Calibri"/>
                <a:ea typeface="Calibri"/>
                <a:cs typeface="Calibri"/>
                <a:sym typeface="Calibri"/>
              </a:rPr>
              <a:t>A </a:t>
            </a:r>
            <a:r>
              <a:rPr lang="en-US" sz="3200" b="0" i="0" u="none" strike="noStrike" cap="none">
                <a:solidFill>
                  <a:schemeClr val="dk1"/>
                </a:solidFill>
                <a:latin typeface="Calibri"/>
                <a:ea typeface="Calibri"/>
                <a:cs typeface="Calibri"/>
                <a:sym typeface="Calibri"/>
              </a:rPr>
              <a:t>and </a:t>
            </a:r>
            <a:r>
              <a:rPr lang="en-US" sz="3200" b="0" i="1" u="none" strike="noStrike" cap="none">
                <a:solidFill>
                  <a:schemeClr val="dk1"/>
                </a:solidFill>
                <a:latin typeface="Calibri"/>
                <a:ea typeface="Calibri"/>
                <a:cs typeface="Calibri"/>
                <a:sym typeface="Calibri"/>
              </a:rPr>
              <a:t>δ</a:t>
            </a:r>
            <a:r>
              <a:rPr lang="en-US" sz="3200" b="0" i="0" u="none" strike="noStrike" cap="none">
                <a:solidFill>
                  <a:schemeClr val="dk1"/>
                </a:solidFill>
                <a:latin typeface="Calibri"/>
                <a:ea typeface="Calibri"/>
                <a:cs typeface="Calibri"/>
                <a:sym typeface="Calibri"/>
              </a:rPr>
              <a:t>.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Hence the period of simple harmonic motion is independent of the amplitude of the motion.</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Shape 45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458" name="Shape 45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Although the position and velocity of the oscillator are continuously changing, the total energy</a:t>
            </a:r>
            <a:endParaRPr/>
          </a:p>
          <a:p>
            <a:pPr marL="342900" marR="0" lvl="0" indent="-342900" algn="l" rtl="0">
              <a:spcBef>
                <a:spcPts val="640"/>
              </a:spcBef>
              <a:spcAft>
                <a:spcPts val="0"/>
              </a:spcAft>
              <a:buClr>
                <a:schemeClr val="dk1"/>
              </a:buClr>
              <a:buSzPts val="3200"/>
              <a:buFont typeface="Arial"/>
              <a:buChar char="•"/>
            </a:pPr>
            <a:r>
              <a:rPr lang="en-US" sz="3200" b="0" i="1" u="none" strike="noStrike" cap="none">
                <a:solidFill>
                  <a:schemeClr val="dk1"/>
                </a:solidFill>
                <a:latin typeface="Calibri"/>
                <a:ea typeface="Calibri"/>
                <a:cs typeface="Calibri"/>
                <a:sym typeface="Calibri"/>
              </a:rPr>
              <a:t>E </a:t>
            </a:r>
            <a:r>
              <a:rPr lang="en-US" sz="3200" b="0" i="0" u="none" strike="noStrike" cap="none">
                <a:solidFill>
                  <a:schemeClr val="dk1"/>
                </a:solidFill>
                <a:latin typeface="Calibri"/>
                <a:ea typeface="Calibri"/>
                <a:cs typeface="Calibri"/>
                <a:sym typeface="Calibri"/>
              </a:rPr>
              <a:t>remains constant and is given by</a:t>
            </a:r>
            <a:endParaRPr/>
          </a:p>
          <a:p>
            <a:pPr marL="342900" marR="0" lvl="0" indent="-342900" algn="l" rtl="0">
              <a:spcBef>
                <a:spcPts val="640"/>
              </a:spcBef>
              <a:spcAft>
                <a:spcPts val="0"/>
              </a:spcAft>
              <a:buClr>
                <a:schemeClr val="dk1"/>
              </a:buClr>
              <a:buSzPts val="3200"/>
              <a:buFont typeface="Arial"/>
              <a:buChar char="•"/>
            </a:pPr>
            <a:r>
              <a:rPr lang="en-US" sz="3200" b="0" i="1" u="none" strike="noStrike" cap="none">
                <a:solidFill>
                  <a:schemeClr val="dk1"/>
                </a:solidFill>
                <a:latin typeface="Calibri"/>
                <a:ea typeface="Calibri"/>
                <a:cs typeface="Calibri"/>
                <a:sym typeface="Calibri"/>
              </a:rPr>
              <a:t>E </a:t>
            </a:r>
            <a:r>
              <a:rPr lang="en-US" sz="3200" b="0" i="0" u="none" strike="noStrike" cap="none">
                <a:solidFill>
                  <a:schemeClr val="dk1"/>
                </a:solidFill>
                <a:latin typeface="Calibri"/>
                <a:ea typeface="Calibri"/>
                <a:cs typeface="Calibri"/>
                <a:sym typeface="Calibri"/>
              </a:rPr>
              <a:t>=1/2 </a:t>
            </a:r>
            <a:r>
              <a:rPr lang="en-US" sz="3200" b="0" i="1" u="none" strike="noStrike" cap="none">
                <a:solidFill>
                  <a:schemeClr val="dk1"/>
                </a:solidFill>
                <a:latin typeface="Calibri"/>
                <a:ea typeface="Calibri"/>
                <a:cs typeface="Calibri"/>
                <a:sym typeface="Calibri"/>
              </a:rPr>
              <a:t>mv</a:t>
            </a:r>
            <a:r>
              <a:rPr lang="en-US" sz="3200" b="0" i="0" u="none" strike="noStrike" cap="none" baseline="30000">
                <a:solidFill>
                  <a:schemeClr val="dk1"/>
                </a:solidFill>
                <a:latin typeface="Calibri"/>
                <a:ea typeface="Calibri"/>
                <a:cs typeface="Calibri"/>
                <a:sym typeface="Calibri"/>
              </a:rPr>
              <a:t>2</a:t>
            </a:r>
            <a:r>
              <a:rPr lang="en-US" sz="3200" b="0" i="0" u="none" strike="noStrike" cap="none">
                <a:solidFill>
                  <a:schemeClr val="dk1"/>
                </a:solidFill>
                <a:latin typeface="Calibri"/>
                <a:ea typeface="Calibri"/>
                <a:cs typeface="Calibri"/>
                <a:sym typeface="Calibri"/>
              </a:rPr>
              <a:t> +1/2 </a:t>
            </a:r>
            <a:r>
              <a:rPr lang="en-US" sz="3200" b="0" i="1" u="none" strike="noStrike" cap="none">
                <a:solidFill>
                  <a:schemeClr val="dk1"/>
                </a:solidFill>
                <a:latin typeface="Calibri"/>
                <a:ea typeface="Calibri"/>
                <a:cs typeface="Calibri"/>
                <a:sym typeface="Calibri"/>
              </a:rPr>
              <a:t>kx</a:t>
            </a:r>
            <a:r>
              <a:rPr lang="en-US" sz="3200" b="0" i="0" u="none" strike="noStrike" cap="none" baseline="30000">
                <a:solidFill>
                  <a:schemeClr val="dk1"/>
                </a:solidFill>
                <a:latin typeface="Calibri"/>
                <a:ea typeface="Calibri"/>
                <a:cs typeface="Calibri"/>
                <a:sym typeface="Calibri"/>
              </a:rPr>
              <a:t>2</a:t>
            </a:r>
            <a:r>
              <a:rPr lang="en-US" sz="3200" b="0" i="0" u="none" strike="noStrike" cap="none">
                <a:solidFill>
                  <a:schemeClr val="dk1"/>
                </a:solidFill>
                <a:latin typeface="Calibri"/>
                <a:ea typeface="Calibri"/>
                <a:cs typeface="Calibri"/>
                <a:sym typeface="Calibri"/>
              </a:rPr>
              <a:t> =1/2</a:t>
            </a:r>
            <a:r>
              <a:rPr lang="en-US" sz="3200" b="0" i="1" u="none" strike="noStrike" cap="none">
                <a:solidFill>
                  <a:schemeClr val="dk1"/>
                </a:solidFill>
                <a:latin typeface="Calibri"/>
                <a:ea typeface="Calibri"/>
                <a:cs typeface="Calibri"/>
                <a:sym typeface="Calibri"/>
              </a:rPr>
              <a:t>kA</a:t>
            </a:r>
            <a:r>
              <a:rPr lang="en-US" sz="3200" b="0" i="0" u="none" strike="noStrike" cap="none" baseline="30000">
                <a:solidFill>
                  <a:schemeClr val="dk1"/>
                </a:solidFill>
                <a:latin typeface="Calibri"/>
                <a:ea typeface="Calibri"/>
                <a:cs typeface="Calibri"/>
                <a:sym typeface="Calibri"/>
              </a:rPr>
              <a:t>2</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Shape 46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The Motion of a Pendulum</a:t>
            </a:r>
            <a:endParaRPr sz="4400" b="0" i="0" u="none" strike="noStrike" cap="none">
              <a:solidFill>
                <a:schemeClr val="dk1"/>
              </a:solidFill>
              <a:latin typeface="Calibri"/>
              <a:ea typeface="Calibri"/>
              <a:cs typeface="Calibri"/>
              <a:sym typeface="Calibri"/>
            </a:endParaRPr>
          </a:p>
        </p:txBody>
      </p:sp>
      <p:sp>
        <p:nvSpPr>
          <p:cNvPr id="464" name="Shape 46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A common example of a mechanical system that exhibits oscillatory motion is the simple pendulum. </a:t>
            </a:r>
            <a:endParaRPr/>
          </a:p>
          <a:p>
            <a:pPr marL="342900" marR="0" lvl="0" indent="-342900" algn="l" rtl="0">
              <a:lnSpc>
                <a:spcPct val="8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A simple pendulum is an idealized system consisting of a particle or bob of mass </a:t>
            </a:r>
            <a:r>
              <a:rPr lang="en-US" sz="2960" b="0" i="1" u="none" strike="noStrike" cap="none">
                <a:solidFill>
                  <a:schemeClr val="dk1"/>
                </a:solidFill>
                <a:latin typeface="Calibri"/>
                <a:ea typeface="Calibri"/>
                <a:cs typeface="Calibri"/>
                <a:sym typeface="Calibri"/>
              </a:rPr>
              <a:t>m </a:t>
            </a:r>
            <a:r>
              <a:rPr lang="en-US" sz="2960" b="0" i="0" u="none" strike="noStrike" cap="none">
                <a:solidFill>
                  <a:schemeClr val="dk1"/>
                </a:solidFill>
                <a:latin typeface="Calibri"/>
                <a:ea typeface="Calibri"/>
                <a:cs typeface="Calibri"/>
                <a:sym typeface="Calibri"/>
              </a:rPr>
              <a:t>attached to the lower end of a rigid rod of length </a:t>
            </a:r>
            <a:r>
              <a:rPr lang="en-US" sz="2960" b="0" i="1" u="none" strike="noStrike" cap="none">
                <a:solidFill>
                  <a:schemeClr val="dk1"/>
                </a:solidFill>
                <a:latin typeface="Calibri"/>
                <a:ea typeface="Calibri"/>
                <a:cs typeface="Calibri"/>
                <a:sym typeface="Calibri"/>
              </a:rPr>
              <a:t>L </a:t>
            </a:r>
            <a:r>
              <a:rPr lang="en-US" sz="2960" b="0" i="0" u="none" strike="noStrike" cap="none">
                <a:solidFill>
                  <a:schemeClr val="dk1"/>
                </a:solidFill>
                <a:latin typeface="Calibri"/>
                <a:ea typeface="Calibri"/>
                <a:cs typeface="Calibri"/>
                <a:sym typeface="Calibri"/>
              </a:rPr>
              <a:t>and negligible mass; </a:t>
            </a:r>
            <a:endParaRPr/>
          </a:p>
          <a:p>
            <a:pPr marL="342900" marR="0" lvl="0" indent="-342900" algn="l" rtl="0">
              <a:lnSpc>
                <a:spcPct val="8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the upper end of the rod pivots without friction. </a:t>
            </a:r>
            <a:endParaRPr/>
          </a:p>
          <a:p>
            <a:pPr marL="342900" marR="0" lvl="0" indent="-342900" algn="l" rtl="0">
              <a:lnSpc>
                <a:spcPct val="8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If the bob is pulled to one side from its equilibrium position and released,</a:t>
            </a:r>
            <a:endParaRPr/>
          </a:p>
          <a:p>
            <a:pPr marL="742950" marR="0" lvl="1" indent="-285750" algn="l" rtl="0">
              <a:lnSpc>
                <a:spcPct val="80000"/>
              </a:lnSpc>
              <a:spcBef>
                <a:spcPts val="518"/>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the pendulum swings in a vertical plane.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20000"/>
          </a:bodyPr>
          <a:lstStyle/>
          <a:p>
            <a:r>
              <a:rPr lang="en-US" altLang="zh-CN" dirty="0"/>
              <a:t>To avoid this inefficiency, we query the ODE solver using the </a:t>
            </a:r>
            <a:r>
              <a:rPr lang="en-US" altLang="zh-CN" dirty="0" err="1"/>
              <a:t>getRateCounter</a:t>
            </a:r>
            <a:r>
              <a:rPr lang="en-US" altLang="zh-CN" dirty="0"/>
              <a:t> method to determine if the position or the velocity is being computed.</a:t>
            </a:r>
            <a:endParaRPr lang="en-US" dirty="0"/>
          </a:p>
          <a:p>
            <a:r>
              <a:rPr lang="en-US" dirty="0"/>
              <a:t>We store the accelerations in an array during the second computation so that we use these values the next time </a:t>
            </a:r>
            <a:r>
              <a:rPr lang="en-US" dirty="0" err="1"/>
              <a:t>getRate</a:t>
            </a:r>
            <a:r>
              <a:rPr lang="en-US" dirty="0"/>
              <a:t> is invoked. </a:t>
            </a:r>
          </a:p>
          <a:p>
            <a:r>
              <a:rPr lang="en-US" dirty="0"/>
              <a:t>This trick is not general and should only be used if you understand exactly how the particular ODE solver behaves. </a:t>
            </a:r>
          </a:p>
          <a:p>
            <a:endParaRPr lang="en-US" dirty="0"/>
          </a:p>
        </p:txBody>
      </p:sp>
    </p:spTree>
    <p:extLst>
      <p:ext uri="{BB962C8B-B14F-4D97-AF65-F5344CB8AC3E}">
        <p14:creationId xmlns:p14="http://schemas.microsoft.com/office/powerpoint/2010/main" val="3332825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Shape 46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470" name="Shape 470"/>
          <p:cNvSpPr txBox="1">
            <a:spLocks noGrp="1"/>
          </p:cNvSpPr>
          <p:nvPr>
            <p:ph type="body" idx="1"/>
          </p:nvPr>
        </p:nvSpPr>
        <p:spPr>
          <a:xfrm>
            <a:off x="457200" y="1600200"/>
            <a:ext cx="650319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480"/>
              <a:buFont typeface="Arial"/>
              <a:buChar char="•"/>
            </a:pPr>
            <a:r>
              <a:rPr lang="en-US" sz="2480" b="0" i="0" u="none" strike="noStrike" cap="none" dirty="0">
                <a:solidFill>
                  <a:schemeClr val="dk1"/>
                </a:solidFill>
                <a:latin typeface="Calibri"/>
                <a:ea typeface="Calibri"/>
                <a:cs typeface="Calibri"/>
                <a:sym typeface="Calibri"/>
              </a:rPr>
              <a:t>velocity and acceleration of the bob as measured along the arc are given by</a:t>
            </a:r>
            <a:endParaRPr dirty="0"/>
          </a:p>
          <a:p>
            <a:pPr marL="342900" marR="0" lvl="0" indent="-342900" algn="l" rtl="0">
              <a:lnSpc>
                <a:spcPct val="80000"/>
              </a:lnSpc>
              <a:spcBef>
                <a:spcPts val="496"/>
              </a:spcBef>
              <a:spcAft>
                <a:spcPts val="0"/>
              </a:spcAft>
              <a:buClr>
                <a:schemeClr val="dk1"/>
              </a:buClr>
              <a:buSzPts val="2480"/>
              <a:buFont typeface="Arial"/>
              <a:buChar char="•"/>
            </a:pPr>
            <a:r>
              <a:rPr lang="en-US" sz="2480" b="0" i="1" u="none" strike="noStrike" cap="none" dirty="0">
                <a:solidFill>
                  <a:schemeClr val="dk1"/>
                </a:solidFill>
                <a:latin typeface="Calibri"/>
                <a:ea typeface="Calibri"/>
                <a:cs typeface="Calibri"/>
                <a:sym typeface="Calibri"/>
              </a:rPr>
              <a:t>v </a:t>
            </a:r>
            <a:r>
              <a:rPr lang="en-US" sz="2480" b="0" i="0" u="none" strike="noStrike" cap="none" dirty="0">
                <a:solidFill>
                  <a:schemeClr val="dk1"/>
                </a:solidFill>
                <a:latin typeface="Calibri"/>
                <a:ea typeface="Calibri"/>
                <a:cs typeface="Calibri"/>
                <a:sym typeface="Calibri"/>
              </a:rPr>
              <a:t>= </a:t>
            </a:r>
            <a:r>
              <a:rPr lang="en-US" sz="2480" b="0" i="1" u="none" strike="noStrike" cap="none" dirty="0" err="1">
                <a:solidFill>
                  <a:schemeClr val="dk1"/>
                </a:solidFill>
                <a:latin typeface="Calibri"/>
                <a:ea typeface="Calibri"/>
                <a:cs typeface="Calibri"/>
                <a:sym typeface="Calibri"/>
              </a:rPr>
              <a:t>Ldθ</a:t>
            </a:r>
            <a:r>
              <a:rPr lang="en-US" sz="2480" b="0" i="1" u="none" strike="noStrike" cap="none" dirty="0">
                <a:solidFill>
                  <a:schemeClr val="dk1"/>
                </a:solidFill>
                <a:latin typeface="Calibri"/>
                <a:ea typeface="Calibri"/>
                <a:cs typeface="Calibri"/>
                <a:sym typeface="Calibri"/>
              </a:rPr>
              <a:t>/</a:t>
            </a:r>
            <a:r>
              <a:rPr lang="en-US" sz="2480" b="0" i="1" u="none" strike="noStrike" cap="none" dirty="0" err="1">
                <a:solidFill>
                  <a:schemeClr val="dk1"/>
                </a:solidFill>
                <a:latin typeface="Calibri"/>
                <a:ea typeface="Calibri"/>
                <a:cs typeface="Calibri"/>
                <a:sym typeface="Calibri"/>
              </a:rPr>
              <a:t>dt</a:t>
            </a:r>
            <a:endParaRPr sz="2480" b="0" i="0" u="none" strike="noStrike" cap="none" dirty="0">
              <a:solidFill>
                <a:schemeClr val="dk1"/>
              </a:solidFill>
              <a:latin typeface="Calibri"/>
              <a:ea typeface="Calibri"/>
              <a:cs typeface="Calibri"/>
              <a:sym typeface="Calibri"/>
            </a:endParaRPr>
          </a:p>
          <a:p>
            <a:pPr marL="342900" marR="0" lvl="0" indent="-342900" algn="l" rtl="0">
              <a:lnSpc>
                <a:spcPct val="80000"/>
              </a:lnSpc>
              <a:spcBef>
                <a:spcPts val="496"/>
              </a:spcBef>
              <a:spcAft>
                <a:spcPts val="0"/>
              </a:spcAft>
              <a:buClr>
                <a:schemeClr val="dk1"/>
              </a:buClr>
              <a:buSzPts val="2480"/>
              <a:buFont typeface="Arial"/>
              <a:buChar char="•"/>
            </a:pPr>
            <a:r>
              <a:rPr lang="en-US" sz="2480" b="0" i="1" u="none" strike="noStrike" cap="none" dirty="0">
                <a:solidFill>
                  <a:schemeClr val="dk1"/>
                </a:solidFill>
                <a:latin typeface="Calibri"/>
                <a:ea typeface="Calibri"/>
                <a:cs typeface="Calibri"/>
                <a:sym typeface="Calibri"/>
              </a:rPr>
              <a:t>a </a:t>
            </a:r>
            <a:r>
              <a:rPr lang="en-US" sz="2480" b="0" i="0" u="none" strike="noStrike" cap="none" dirty="0">
                <a:solidFill>
                  <a:schemeClr val="dk1"/>
                </a:solidFill>
                <a:latin typeface="Calibri"/>
                <a:ea typeface="Calibri"/>
                <a:cs typeface="Calibri"/>
                <a:sym typeface="Calibri"/>
              </a:rPr>
              <a:t>= </a:t>
            </a:r>
            <a:r>
              <a:rPr lang="en-US" sz="2480" b="0" i="1" u="none" strike="noStrike" cap="none" dirty="0">
                <a:solidFill>
                  <a:schemeClr val="dk1"/>
                </a:solidFill>
                <a:latin typeface="Calibri"/>
                <a:ea typeface="Calibri"/>
                <a:cs typeface="Calibri"/>
                <a:sym typeface="Calibri"/>
              </a:rPr>
              <a:t>Ld</a:t>
            </a:r>
            <a:r>
              <a:rPr lang="en-US" sz="2480" b="0" i="0" u="none" strike="noStrike" cap="none" baseline="30000" dirty="0">
                <a:solidFill>
                  <a:schemeClr val="dk1"/>
                </a:solidFill>
                <a:latin typeface="Calibri"/>
                <a:ea typeface="Calibri"/>
                <a:cs typeface="Calibri"/>
                <a:sym typeface="Calibri"/>
              </a:rPr>
              <a:t>2</a:t>
            </a:r>
            <a:r>
              <a:rPr lang="en-US" sz="2480" b="0" i="1" u="none" strike="noStrike" cap="none" dirty="0">
                <a:solidFill>
                  <a:schemeClr val="dk1"/>
                </a:solidFill>
                <a:latin typeface="Calibri"/>
                <a:ea typeface="Calibri"/>
                <a:cs typeface="Calibri"/>
                <a:sym typeface="Calibri"/>
              </a:rPr>
              <a:t>θ/dt</a:t>
            </a:r>
            <a:r>
              <a:rPr lang="en-US" sz="2480" b="0" i="0" u="none" strike="noStrike" cap="none" baseline="30000" dirty="0">
                <a:solidFill>
                  <a:schemeClr val="dk1"/>
                </a:solidFill>
                <a:latin typeface="Calibri"/>
                <a:ea typeface="Calibri"/>
                <a:cs typeface="Calibri"/>
                <a:sym typeface="Calibri"/>
              </a:rPr>
              <a:t>2</a:t>
            </a:r>
            <a:endParaRPr dirty="0"/>
          </a:p>
          <a:p>
            <a:pPr marL="342900" marR="0" lvl="0" indent="-342900" algn="l" rtl="0">
              <a:lnSpc>
                <a:spcPct val="80000"/>
              </a:lnSpc>
              <a:spcBef>
                <a:spcPts val="496"/>
              </a:spcBef>
              <a:spcAft>
                <a:spcPts val="0"/>
              </a:spcAft>
              <a:buClr>
                <a:schemeClr val="dk1"/>
              </a:buClr>
              <a:buSzPts val="2480"/>
              <a:buFont typeface="Arial"/>
              <a:buChar char="•"/>
            </a:pPr>
            <a:r>
              <a:rPr lang="en-US" sz="2480" b="0" i="0" u="none" strike="noStrike" cap="none" dirty="0">
                <a:solidFill>
                  <a:schemeClr val="dk1"/>
                </a:solidFill>
                <a:latin typeface="Calibri"/>
                <a:ea typeface="Calibri"/>
                <a:cs typeface="Calibri"/>
                <a:sym typeface="Calibri"/>
              </a:rPr>
              <a:t>In the absence of friction, two forces act on the bob: the force </a:t>
            </a:r>
            <a:r>
              <a:rPr lang="en-US" sz="2480" b="0" i="1" u="none" strike="noStrike" cap="none" dirty="0">
                <a:solidFill>
                  <a:schemeClr val="dk1"/>
                </a:solidFill>
                <a:latin typeface="Calibri"/>
                <a:ea typeface="Calibri"/>
                <a:cs typeface="Calibri"/>
                <a:sym typeface="Calibri"/>
              </a:rPr>
              <a:t>mg </a:t>
            </a:r>
            <a:r>
              <a:rPr lang="en-US" sz="2480" b="0" i="0" u="none" strike="noStrike" cap="none" dirty="0">
                <a:solidFill>
                  <a:schemeClr val="dk1"/>
                </a:solidFill>
                <a:latin typeface="Calibri"/>
                <a:ea typeface="Calibri"/>
                <a:cs typeface="Calibri"/>
                <a:sym typeface="Calibri"/>
              </a:rPr>
              <a:t>vertically downward and the force of the rod which is directed inward to the center if </a:t>
            </a:r>
            <a:r>
              <a:rPr lang="en-US" sz="2480" b="0" i="1" u="none" strike="noStrike" cap="none" dirty="0">
                <a:solidFill>
                  <a:schemeClr val="dk1"/>
                </a:solidFill>
                <a:latin typeface="Calibri"/>
                <a:ea typeface="Calibri"/>
                <a:cs typeface="Calibri"/>
                <a:sym typeface="Calibri"/>
              </a:rPr>
              <a:t>|θ| &lt; π/</a:t>
            </a:r>
            <a:r>
              <a:rPr lang="en-US" sz="2480" b="0" i="0" u="none" strike="noStrike" cap="none" dirty="0">
                <a:solidFill>
                  <a:schemeClr val="dk1"/>
                </a:solidFill>
                <a:latin typeface="Calibri"/>
                <a:ea typeface="Calibri"/>
                <a:cs typeface="Calibri"/>
                <a:sym typeface="Calibri"/>
              </a:rPr>
              <a:t>2. </a:t>
            </a:r>
            <a:endParaRPr dirty="0"/>
          </a:p>
          <a:p>
            <a:pPr marL="342900" marR="0" lvl="0" indent="-342900" algn="l" rtl="0">
              <a:lnSpc>
                <a:spcPct val="80000"/>
              </a:lnSpc>
              <a:spcBef>
                <a:spcPts val="496"/>
              </a:spcBef>
              <a:spcAft>
                <a:spcPts val="0"/>
              </a:spcAft>
              <a:buClr>
                <a:schemeClr val="dk1"/>
              </a:buClr>
              <a:buSzPts val="2480"/>
              <a:buFont typeface="Arial"/>
              <a:buChar char="•"/>
            </a:pPr>
            <a:r>
              <a:rPr lang="en-US" sz="2480" b="0" i="0" u="none" strike="noStrike" cap="none" dirty="0">
                <a:solidFill>
                  <a:schemeClr val="dk1"/>
                </a:solidFill>
                <a:latin typeface="Calibri"/>
                <a:ea typeface="Calibri"/>
                <a:cs typeface="Calibri"/>
                <a:sym typeface="Calibri"/>
              </a:rPr>
              <a:t>Note that the effect of the rigid rod is to constrain the motion of the bob along the arc. </a:t>
            </a:r>
            <a:endParaRPr dirty="0"/>
          </a:p>
          <a:p>
            <a:pPr marL="342900" marR="0" lvl="0" indent="-342900" algn="l" rtl="0">
              <a:lnSpc>
                <a:spcPct val="80000"/>
              </a:lnSpc>
              <a:spcBef>
                <a:spcPts val="496"/>
              </a:spcBef>
              <a:spcAft>
                <a:spcPts val="0"/>
              </a:spcAft>
              <a:buClr>
                <a:schemeClr val="dk1"/>
              </a:buClr>
              <a:buSzPts val="2480"/>
              <a:buFont typeface="Arial"/>
              <a:buChar char="•"/>
            </a:pPr>
            <a:r>
              <a:rPr lang="en-US" sz="2480" b="0" i="0" u="none" strike="noStrike" cap="none" dirty="0">
                <a:solidFill>
                  <a:schemeClr val="dk1"/>
                </a:solidFill>
                <a:latin typeface="Calibri"/>
                <a:ea typeface="Calibri"/>
                <a:cs typeface="Calibri"/>
                <a:sym typeface="Calibri"/>
              </a:rPr>
              <a:t>We can see that the component of </a:t>
            </a:r>
            <a:r>
              <a:rPr lang="en-US" sz="2480" b="0" i="1" u="none" strike="noStrike" cap="none" dirty="0">
                <a:solidFill>
                  <a:schemeClr val="dk1"/>
                </a:solidFill>
                <a:latin typeface="Calibri"/>
                <a:ea typeface="Calibri"/>
                <a:cs typeface="Calibri"/>
                <a:sym typeface="Calibri"/>
              </a:rPr>
              <a:t>mg </a:t>
            </a:r>
            <a:r>
              <a:rPr lang="en-US" sz="2480" b="0" i="0" u="none" strike="noStrike" cap="none" dirty="0">
                <a:solidFill>
                  <a:schemeClr val="dk1"/>
                </a:solidFill>
                <a:latin typeface="Calibri"/>
                <a:ea typeface="Calibri"/>
                <a:cs typeface="Calibri"/>
                <a:sym typeface="Calibri"/>
              </a:rPr>
              <a:t>along the arc is </a:t>
            </a:r>
            <a:r>
              <a:rPr lang="en-US" sz="2480" b="0" i="1" u="none" strike="noStrike" cap="none" dirty="0">
                <a:solidFill>
                  <a:schemeClr val="dk1"/>
                </a:solidFill>
                <a:latin typeface="Calibri"/>
                <a:ea typeface="Calibri"/>
                <a:cs typeface="Calibri"/>
                <a:sym typeface="Calibri"/>
              </a:rPr>
              <a:t>mg </a:t>
            </a:r>
            <a:r>
              <a:rPr lang="en-US" sz="2480" b="0" i="0" u="none" strike="noStrike" cap="none" dirty="0">
                <a:solidFill>
                  <a:schemeClr val="dk1"/>
                </a:solidFill>
                <a:latin typeface="Calibri"/>
                <a:ea typeface="Calibri"/>
                <a:cs typeface="Calibri"/>
                <a:sym typeface="Calibri"/>
              </a:rPr>
              <a:t>sin </a:t>
            </a:r>
            <a:r>
              <a:rPr lang="en-US" sz="2480" b="0" i="1" u="none" strike="noStrike" cap="none" dirty="0">
                <a:solidFill>
                  <a:schemeClr val="dk1"/>
                </a:solidFill>
                <a:latin typeface="Calibri"/>
                <a:ea typeface="Calibri"/>
                <a:cs typeface="Calibri"/>
                <a:sym typeface="Calibri"/>
              </a:rPr>
              <a:t>θ </a:t>
            </a:r>
            <a:r>
              <a:rPr lang="en-US" sz="2480" b="0" i="0" u="none" strike="noStrike" cap="none" dirty="0">
                <a:solidFill>
                  <a:schemeClr val="dk1"/>
                </a:solidFill>
                <a:latin typeface="Calibri"/>
                <a:ea typeface="Calibri"/>
                <a:cs typeface="Calibri"/>
                <a:sym typeface="Calibri"/>
              </a:rPr>
              <a:t>in the direction of decreasing </a:t>
            </a:r>
            <a:r>
              <a:rPr lang="en-US" sz="2480" b="0" i="1" u="none" strike="noStrike" cap="none" dirty="0">
                <a:solidFill>
                  <a:schemeClr val="dk1"/>
                </a:solidFill>
                <a:latin typeface="Calibri"/>
                <a:ea typeface="Calibri"/>
                <a:cs typeface="Calibri"/>
                <a:sym typeface="Calibri"/>
              </a:rPr>
              <a:t>θ</a:t>
            </a:r>
            <a:r>
              <a:rPr lang="en-US" sz="2480" b="0" i="0" u="none" strike="noStrike" cap="none" dirty="0">
                <a:solidFill>
                  <a:schemeClr val="dk1"/>
                </a:solidFill>
                <a:latin typeface="Calibri"/>
                <a:ea typeface="Calibri"/>
                <a:cs typeface="Calibri"/>
                <a:sym typeface="Calibri"/>
              </a:rPr>
              <a:t>. </a:t>
            </a:r>
            <a:endParaRPr dirty="0"/>
          </a:p>
        </p:txBody>
      </p:sp>
      <p:pic>
        <p:nvPicPr>
          <p:cNvPr id="471" name="Shape 471"/>
          <p:cNvPicPr preferRelativeResize="0"/>
          <p:nvPr/>
        </p:nvPicPr>
        <p:blipFill rotWithShape="1">
          <a:blip r:embed="rId3">
            <a:alphaModFix/>
          </a:blip>
          <a:srcRect l="41745" t="25198" r="41745" b="27777"/>
          <a:stretch/>
        </p:blipFill>
        <p:spPr>
          <a:xfrm>
            <a:off x="6960390" y="44624"/>
            <a:ext cx="2148114" cy="3439886"/>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Shape 47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477" name="Shape 47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Hence, the equation of motion can be written as</a:t>
            </a:r>
            <a:endParaRPr/>
          </a:p>
          <a:p>
            <a:pPr marL="342900" marR="0" lvl="0" indent="-342900" algn="l" rtl="0">
              <a:spcBef>
                <a:spcPts val="640"/>
              </a:spcBef>
              <a:spcAft>
                <a:spcPts val="0"/>
              </a:spcAft>
              <a:buClr>
                <a:schemeClr val="dk1"/>
              </a:buClr>
              <a:buSzPts val="3200"/>
              <a:buFont typeface="Arial"/>
              <a:buChar char="•"/>
            </a:pPr>
            <a:r>
              <a:rPr lang="en-US" sz="3200" b="0" i="1" u="none" strike="noStrike" cap="none">
                <a:solidFill>
                  <a:schemeClr val="dk1"/>
                </a:solidFill>
                <a:latin typeface="Calibri"/>
                <a:ea typeface="Calibri"/>
                <a:cs typeface="Calibri"/>
                <a:sym typeface="Calibri"/>
              </a:rPr>
              <a:t>(mL) d</a:t>
            </a:r>
            <a:r>
              <a:rPr lang="en-US" sz="3200" b="0" i="0" u="none" strike="noStrike" cap="none" baseline="30000">
                <a:solidFill>
                  <a:schemeClr val="dk1"/>
                </a:solidFill>
                <a:latin typeface="Calibri"/>
                <a:ea typeface="Calibri"/>
                <a:cs typeface="Calibri"/>
                <a:sym typeface="Calibri"/>
              </a:rPr>
              <a:t>2</a:t>
            </a:r>
            <a:r>
              <a:rPr lang="en-US" sz="3200" b="0" i="1" u="none" strike="noStrike" cap="none">
                <a:solidFill>
                  <a:schemeClr val="dk1"/>
                </a:solidFill>
                <a:latin typeface="Calibri"/>
                <a:ea typeface="Calibri"/>
                <a:cs typeface="Calibri"/>
                <a:sym typeface="Calibri"/>
              </a:rPr>
              <a:t>θ/dt</a:t>
            </a:r>
            <a:r>
              <a:rPr lang="en-US" sz="3200" b="0" i="0" u="none" strike="noStrike" cap="none" baseline="30000">
                <a:solidFill>
                  <a:schemeClr val="dk1"/>
                </a:solidFill>
                <a:latin typeface="Calibri"/>
                <a:ea typeface="Calibri"/>
                <a:cs typeface="Calibri"/>
                <a:sym typeface="Calibri"/>
              </a:rPr>
              <a:t>2</a:t>
            </a:r>
            <a:r>
              <a:rPr lang="en-US" sz="3200" b="0" i="0" u="none" strike="noStrike" cap="none">
                <a:solidFill>
                  <a:schemeClr val="dk1"/>
                </a:solidFill>
                <a:latin typeface="Calibri"/>
                <a:ea typeface="Calibri"/>
                <a:cs typeface="Calibri"/>
                <a:sym typeface="Calibri"/>
              </a:rPr>
              <a:t> = </a:t>
            </a:r>
            <a:r>
              <a:rPr lang="en-US" sz="3200" b="0" i="1" u="none" strike="noStrike" cap="none">
                <a:solidFill>
                  <a:schemeClr val="dk1"/>
                </a:solidFill>
                <a:latin typeface="Calibri"/>
                <a:ea typeface="Calibri"/>
                <a:cs typeface="Calibri"/>
                <a:sym typeface="Calibri"/>
              </a:rPr>
              <a:t>−mg </a:t>
            </a:r>
            <a:r>
              <a:rPr lang="en-US" sz="3200" b="0" i="0" u="none" strike="noStrike" cap="none">
                <a:solidFill>
                  <a:schemeClr val="dk1"/>
                </a:solidFill>
                <a:latin typeface="Calibri"/>
                <a:ea typeface="Calibri"/>
                <a:cs typeface="Calibri"/>
                <a:sym typeface="Calibri"/>
              </a:rPr>
              <a:t>sin </a:t>
            </a:r>
            <a:r>
              <a:rPr lang="en-US" sz="3200" b="0" i="1" u="none" strike="noStrike" cap="none">
                <a:solidFill>
                  <a:schemeClr val="dk1"/>
                </a:solidFill>
                <a:latin typeface="Calibri"/>
                <a:ea typeface="Calibri"/>
                <a:cs typeface="Calibri"/>
                <a:sym typeface="Calibri"/>
              </a:rPr>
              <a:t>θ, </a:t>
            </a:r>
            <a:endParaRPr sz="3200" b="0" i="0" u="none" strike="noStrike" cap="none">
              <a:solidFill>
                <a:schemeClr val="dk1"/>
              </a:solidFill>
              <a:latin typeface="Calibri"/>
              <a:ea typeface="Calibri"/>
              <a:cs typeface="Calibri"/>
              <a:sym typeface="Calibri"/>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or</a:t>
            </a:r>
            <a:endParaRPr/>
          </a:p>
          <a:p>
            <a:pPr marL="342900" marR="0" lvl="0" indent="-342900" algn="l" rtl="0">
              <a:spcBef>
                <a:spcPts val="640"/>
              </a:spcBef>
              <a:spcAft>
                <a:spcPts val="0"/>
              </a:spcAft>
              <a:buClr>
                <a:schemeClr val="dk1"/>
              </a:buClr>
              <a:buSzPts val="3200"/>
              <a:buFont typeface="Arial"/>
              <a:buChar char="•"/>
            </a:pPr>
            <a:r>
              <a:rPr lang="en-US" sz="3200" b="0" i="1" u="none" strike="noStrike" cap="none">
                <a:solidFill>
                  <a:schemeClr val="dk1"/>
                </a:solidFill>
                <a:latin typeface="Calibri"/>
                <a:ea typeface="Calibri"/>
                <a:cs typeface="Calibri"/>
                <a:sym typeface="Calibri"/>
              </a:rPr>
              <a:t>d</a:t>
            </a:r>
            <a:r>
              <a:rPr lang="en-US" sz="3200" b="0" i="0" u="none" strike="noStrike" cap="none" baseline="30000">
                <a:solidFill>
                  <a:schemeClr val="dk1"/>
                </a:solidFill>
                <a:latin typeface="Calibri"/>
                <a:ea typeface="Calibri"/>
                <a:cs typeface="Calibri"/>
                <a:sym typeface="Calibri"/>
              </a:rPr>
              <a:t>2</a:t>
            </a:r>
            <a:r>
              <a:rPr lang="en-US" sz="3200" b="0" i="1" u="none" strike="noStrike" cap="none">
                <a:solidFill>
                  <a:schemeClr val="dk1"/>
                </a:solidFill>
                <a:latin typeface="Calibri"/>
                <a:ea typeface="Calibri"/>
                <a:cs typeface="Calibri"/>
                <a:sym typeface="Calibri"/>
              </a:rPr>
              <a:t>θ/dt</a:t>
            </a:r>
            <a:r>
              <a:rPr lang="en-US" sz="3200" b="0" i="0" u="none" strike="noStrike" cap="none" baseline="30000">
                <a:solidFill>
                  <a:schemeClr val="dk1"/>
                </a:solidFill>
                <a:latin typeface="Calibri"/>
                <a:ea typeface="Calibri"/>
                <a:cs typeface="Calibri"/>
                <a:sym typeface="Calibri"/>
              </a:rPr>
              <a:t>2</a:t>
            </a:r>
            <a:r>
              <a:rPr lang="en-US" sz="3200" b="0" i="0" u="none" strike="noStrike" cap="none">
                <a:solidFill>
                  <a:schemeClr val="dk1"/>
                </a:solidFill>
                <a:latin typeface="Calibri"/>
                <a:ea typeface="Calibri"/>
                <a:cs typeface="Calibri"/>
                <a:sym typeface="Calibri"/>
              </a:rPr>
              <a:t> = </a:t>
            </a:r>
            <a:r>
              <a:rPr lang="en-US" sz="3200" b="0" i="1" u="none" strike="noStrike" cap="none">
                <a:solidFill>
                  <a:schemeClr val="dk1"/>
                </a:solidFill>
                <a:latin typeface="Calibri"/>
                <a:ea typeface="Calibri"/>
                <a:cs typeface="Calibri"/>
                <a:sym typeface="Calibri"/>
              </a:rPr>
              <a:t>− (g/L) </a:t>
            </a:r>
            <a:r>
              <a:rPr lang="en-US" sz="3200" b="0" i="0" u="none" strike="noStrike" cap="none">
                <a:solidFill>
                  <a:schemeClr val="dk1"/>
                </a:solidFill>
                <a:latin typeface="Calibri"/>
                <a:ea typeface="Calibri"/>
                <a:cs typeface="Calibri"/>
                <a:sym typeface="Calibri"/>
              </a:rPr>
              <a:t>sin </a:t>
            </a:r>
            <a:r>
              <a:rPr lang="en-US" sz="3200" b="0" i="1" u="none" strike="noStrike" cap="none">
                <a:solidFill>
                  <a:schemeClr val="dk1"/>
                </a:solidFill>
                <a:latin typeface="Calibri"/>
                <a:ea typeface="Calibri"/>
                <a:cs typeface="Calibri"/>
                <a:sym typeface="Calibri"/>
              </a:rPr>
              <a:t>θ.</a:t>
            </a:r>
            <a:endParaRPr sz="3200" b="0" i="0" u="none" strike="noStrike" cap="none" baseline="30000">
              <a:solidFill>
                <a:schemeClr val="dk1"/>
              </a:solidFill>
              <a:latin typeface="Calibri"/>
              <a:ea typeface="Calibri"/>
              <a:cs typeface="Calibri"/>
              <a:sym typeface="Calibri"/>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Shape 48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483" name="Shape 48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an example of a nonlinear equation because sin </a:t>
            </a:r>
            <a:r>
              <a:rPr lang="en-US" sz="3200" b="0" i="1" u="none" strike="noStrike" cap="none">
                <a:solidFill>
                  <a:schemeClr val="dk1"/>
                </a:solidFill>
                <a:latin typeface="Calibri"/>
                <a:ea typeface="Calibri"/>
                <a:cs typeface="Calibri"/>
                <a:sym typeface="Calibri"/>
              </a:rPr>
              <a:t>θ </a:t>
            </a:r>
            <a:r>
              <a:rPr lang="en-US" sz="3200" b="0" i="0" u="none" strike="noStrike" cap="none">
                <a:solidFill>
                  <a:schemeClr val="dk1"/>
                </a:solidFill>
                <a:latin typeface="Calibri"/>
                <a:ea typeface="Calibri"/>
                <a:cs typeface="Calibri"/>
                <a:sym typeface="Calibri"/>
              </a:rPr>
              <a:t>rather than </a:t>
            </a:r>
            <a:r>
              <a:rPr lang="en-US" sz="3200" b="0" i="1" u="none" strike="noStrike" cap="none">
                <a:solidFill>
                  <a:schemeClr val="dk1"/>
                </a:solidFill>
                <a:latin typeface="Calibri"/>
                <a:ea typeface="Calibri"/>
                <a:cs typeface="Calibri"/>
                <a:sym typeface="Calibri"/>
              </a:rPr>
              <a:t>θ </a:t>
            </a:r>
            <a:r>
              <a:rPr lang="en-US" sz="3200" b="0" i="0" u="none" strike="noStrike" cap="none">
                <a:solidFill>
                  <a:schemeClr val="dk1"/>
                </a:solidFill>
                <a:latin typeface="Calibri"/>
                <a:ea typeface="Calibri"/>
                <a:cs typeface="Calibri"/>
                <a:sym typeface="Calibri"/>
              </a:rPr>
              <a:t>appears.</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Most nonlinear equations do not have analytical solutions in terms of well-known functions.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However, if the amplitude of the pendulum oscillations is sufficiently small, then sin </a:t>
            </a:r>
            <a:r>
              <a:rPr lang="en-US" sz="3200" b="0" i="1" u="none" strike="noStrike" cap="none">
                <a:solidFill>
                  <a:schemeClr val="dk1"/>
                </a:solidFill>
                <a:latin typeface="Calibri"/>
                <a:ea typeface="Calibri"/>
                <a:cs typeface="Calibri"/>
                <a:sym typeface="Calibri"/>
              </a:rPr>
              <a:t>θ ≈ θ</a:t>
            </a:r>
            <a:r>
              <a:rPr lang="en-US" sz="3200" b="0" i="0" u="none" strike="noStrike" cap="none">
                <a:solidFill>
                  <a:schemeClr val="dk1"/>
                </a:solidFill>
                <a:latin typeface="Calibri"/>
                <a:ea typeface="Calibri"/>
                <a:cs typeface="Calibri"/>
                <a:sym typeface="Calibri"/>
              </a:rPr>
              <a:t>, </a:t>
            </a:r>
            <a:endParaRPr/>
          </a:p>
          <a:p>
            <a:pPr marL="342900" marR="0" lvl="0" indent="-342900" algn="l" rtl="0">
              <a:spcBef>
                <a:spcPts val="640"/>
              </a:spcBef>
              <a:spcAft>
                <a:spcPts val="0"/>
              </a:spcAft>
              <a:buClr>
                <a:schemeClr val="dk1"/>
              </a:buClr>
              <a:buSzPts val="3200"/>
              <a:buFont typeface="Arial"/>
              <a:buChar char="•"/>
            </a:pPr>
            <a:r>
              <a:rPr lang="en-US" sz="3200" b="0" i="1" u="none" strike="noStrike" cap="none">
                <a:solidFill>
                  <a:schemeClr val="dk1"/>
                </a:solidFill>
                <a:latin typeface="Calibri"/>
                <a:ea typeface="Calibri"/>
                <a:cs typeface="Calibri"/>
                <a:sym typeface="Calibri"/>
              </a:rPr>
              <a:t>d</a:t>
            </a:r>
            <a:r>
              <a:rPr lang="en-US" sz="3200" b="0" i="0" u="none" strike="noStrike" cap="none" baseline="30000">
                <a:solidFill>
                  <a:schemeClr val="dk1"/>
                </a:solidFill>
                <a:latin typeface="Calibri"/>
                <a:ea typeface="Calibri"/>
                <a:cs typeface="Calibri"/>
                <a:sym typeface="Calibri"/>
              </a:rPr>
              <a:t>2</a:t>
            </a:r>
            <a:r>
              <a:rPr lang="en-US" sz="3200" b="0" i="1" u="none" strike="noStrike" cap="none">
                <a:solidFill>
                  <a:schemeClr val="dk1"/>
                </a:solidFill>
                <a:latin typeface="Calibri"/>
                <a:ea typeface="Calibri"/>
                <a:cs typeface="Calibri"/>
                <a:sym typeface="Calibri"/>
              </a:rPr>
              <a:t>θ/dt</a:t>
            </a:r>
            <a:r>
              <a:rPr lang="en-US" sz="3200" b="0" i="0" u="none" strike="noStrike" cap="none" baseline="30000">
                <a:solidFill>
                  <a:schemeClr val="dk1"/>
                </a:solidFill>
                <a:latin typeface="Calibri"/>
                <a:ea typeface="Calibri"/>
                <a:cs typeface="Calibri"/>
                <a:sym typeface="Calibri"/>
              </a:rPr>
              <a:t>2</a:t>
            </a:r>
            <a:r>
              <a:rPr lang="en-US" sz="3200" b="0" i="1" u="none" strike="noStrike" cap="none">
                <a:solidFill>
                  <a:schemeClr val="dk1"/>
                </a:solidFill>
                <a:latin typeface="Calibri"/>
                <a:ea typeface="Calibri"/>
                <a:cs typeface="Calibri"/>
                <a:sym typeface="Calibri"/>
              </a:rPr>
              <a:t>≈ − (g/L) θ.</a:t>
            </a: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Shape 48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489" name="Shape 48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the period of a pendulum is given by</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1" u="none" strike="noStrike" cap="none">
                <a:solidFill>
                  <a:schemeClr val="dk1"/>
                </a:solidFill>
                <a:latin typeface="Calibri"/>
                <a:ea typeface="Calibri"/>
                <a:cs typeface="Calibri"/>
                <a:sym typeface="Calibri"/>
              </a:rPr>
              <a:t>T </a:t>
            </a:r>
            <a:r>
              <a:rPr lang="en-US" sz="2960" b="0" i="0" u="none" strike="noStrike" cap="none">
                <a:solidFill>
                  <a:schemeClr val="dk1"/>
                </a:solidFill>
                <a:latin typeface="Calibri"/>
                <a:ea typeface="Calibri"/>
                <a:cs typeface="Calibri"/>
                <a:sym typeface="Calibri"/>
              </a:rPr>
              <a:t>= 2</a:t>
            </a:r>
            <a:r>
              <a:rPr lang="en-US" sz="2960" b="0" i="1" u="none" strike="noStrike" cap="none">
                <a:solidFill>
                  <a:schemeClr val="dk1"/>
                </a:solidFill>
                <a:latin typeface="Calibri"/>
                <a:ea typeface="Calibri"/>
                <a:cs typeface="Calibri"/>
                <a:sym typeface="Calibri"/>
              </a:rPr>
              <a:t>π </a:t>
            </a:r>
            <a:r>
              <a:rPr lang="en-US" sz="2960" b="0" i="0" u="none" strike="noStrike" cap="none">
                <a:solidFill>
                  <a:schemeClr val="dk1"/>
                </a:solidFill>
                <a:latin typeface="Calibri"/>
                <a:ea typeface="Calibri"/>
                <a:cs typeface="Calibri"/>
                <a:sym typeface="Calibri"/>
              </a:rPr>
              <a:t>SQRT(</a:t>
            </a:r>
            <a:r>
              <a:rPr lang="en-US" sz="2960" b="0" i="1" u="none" strike="noStrike" cap="none">
                <a:solidFill>
                  <a:schemeClr val="dk1"/>
                </a:solidFill>
                <a:latin typeface="Calibri"/>
                <a:ea typeface="Calibri"/>
                <a:cs typeface="Calibri"/>
                <a:sym typeface="Calibri"/>
              </a:rPr>
              <a:t>L/g).</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Because we know that the numerical solutions must be consistent with conservation of energy,</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we derive the form of the total energy here. </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The potential energy can be found from the following considerations. </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If the rod is deflected by the angle </a:t>
            </a:r>
            <a:r>
              <a:rPr lang="en-US" sz="2960" b="0" i="1" u="none" strike="noStrike" cap="none">
                <a:solidFill>
                  <a:schemeClr val="dk1"/>
                </a:solidFill>
                <a:latin typeface="Calibri"/>
                <a:ea typeface="Calibri"/>
                <a:cs typeface="Calibri"/>
                <a:sym typeface="Calibri"/>
              </a:rPr>
              <a:t>θ</a:t>
            </a:r>
            <a:r>
              <a:rPr lang="en-US" sz="2960" b="0" i="0" u="none" strike="noStrike" cap="none">
                <a:solidFill>
                  <a:schemeClr val="dk1"/>
                </a:solidFill>
                <a:latin typeface="Calibri"/>
                <a:ea typeface="Calibri"/>
                <a:cs typeface="Calibri"/>
                <a:sym typeface="Calibri"/>
              </a:rPr>
              <a:t>, then the bob is raised by the distance </a:t>
            </a:r>
            <a:r>
              <a:rPr lang="en-US" sz="2960" b="0" i="1" u="none" strike="noStrike" cap="none">
                <a:solidFill>
                  <a:schemeClr val="dk1"/>
                </a:solidFill>
                <a:latin typeface="Calibri"/>
                <a:ea typeface="Calibri"/>
                <a:cs typeface="Calibri"/>
                <a:sym typeface="Calibri"/>
              </a:rPr>
              <a:t>h </a:t>
            </a:r>
            <a:r>
              <a:rPr lang="en-US" sz="2960" b="0" i="0" u="none" strike="noStrike" cap="none">
                <a:solidFill>
                  <a:schemeClr val="dk1"/>
                </a:solidFill>
                <a:latin typeface="Calibri"/>
                <a:ea typeface="Calibri"/>
                <a:cs typeface="Calibri"/>
                <a:sym typeface="Calibri"/>
              </a:rPr>
              <a:t>= </a:t>
            </a:r>
            <a:r>
              <a:rPr lang="en-US" sz="2960" b="0" i="1" u="none" strike="noStrike" cap="none">
                <a:solidFill>
                  <a:schemeClr val="dk1"/>
                </a:solidFill>
                <a:latin typeface="Calibri"/>
                <a:ea typeface="Calibri"/>
                <a:cs typeface="Calibri"/>
                <a:sym typeface="Calibri"/>
              </a:rPr>
              <a:t>L−L</a:t>
            </a:r>
            <a:r>
              <a:rPr lang="en-US" sz="2960" b="0" i="0" u="none" strike="noStrike" cap="none">
                <a:solidFill>
                  <a:schemeClr val="dk1"/>
                </a:solidFill>
                <a:latin typeface="Calibri"/>
                <a:ea typeface="Calibri"/>
                <a:cs typeface="Calibri"/>
                <a:sym typeface="Calibri"/>
              </a:rPr>
              <a:t>cos </a:t>
            </a:r>
            <a:r>
              <a:rPr lang="en-US" sz="2960" b="0" i="1" u="none" strike="noStrike" cap="none">
                <a:solidFill>
                  <a:schemeClr val="dk1"/>
                </a:solidFill>
                <a:latin typeface="Calibri"/>
                <a:ea typeface="Calibri"/>
                <a:cs typeface="Calibri"/>
                <a:sym typeface="Calibri"/>
              </a:rPr>
              <a:t>θ</a:t>
            </a:r>
            <a:endParaRPr sz="2960" b="0" i="0" u="none" strike="noStrike" cap="none">
              <a:solidFill>
                <a:schemeClr val="dk1"/>
              </a:solidFill>
              <a:latin typeface="Calibri"/>
              <a:ea typeface="Calibri"/>
              <a:cs typeface="Calibri"/>
              <a:sym typeface="Calibri"/>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Shape 49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495" name="Shape 49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Hence, the potential energy of the bob in the gravitational field of the earth is</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1" u="none" strike="noStrike" cap="none">
                <a:solidFill>
                  <a:schemeClr val="dk1"/>
                </a:solidFill>
                <a:latin typeface="Calibri"/>
                <a:ea typeface="Calibri"/>
                <a:cs typeface="Calibri"/>
                <a:sym typeface="Calibri"/>
              </a:rPr>
              <a:t>U </a:t>
            </a:r>
            <a:r>
              <a:rPr lang="en-US" sz="2960" b="0" i="0" u="none" strike="noStrike" cap="none">
                <a:solidFill>
                  <a:schemeClr val="dk1"/>
                </a:solidFill>
                <a:latin typeface="Calibri"/>
                <a:ea typeface="Calibri"/>
                <a:cs typeface="Calibri"/>
                <a:sym typeface="Calibri"/>
              </a:rPr>
              <a:t>= </a:t>
            </a:r>
            <a:r>
              <a:rPr lang="en-US" sz="2960" b="0" i="1" u="none" strike="noStrike" cap="none">
                <a:solidFill>
                  <a:schemeClr val="dk1"/>
                </a:solidFill>
                <a:latin typeface="Calibri"/>
                <a:ea typeface="Calibri"/>
                <a:cs typeface="Calibri"/>
                <a:sym typeface="Calibri"/>
              </a:rPr>
              <a:t>mgh </a:t>
            </a:r>
            <a:r>
              <a:rPr lang="en-US" sz="2960" b="0" i="0" u="none" strike="noStrike" cap="none">
                <a:solidFill>
                  <a:schemeClr val="dk1"/>
                </a:solidFill>
                <a:latin typeface="Calibri"/>
                <a:ea typeface="Calibri"/>
                <a:cs typeface="Calibri"/>
                <a:sym typeface="Calibri"/>
              </a:rPr>
              <a:t>= </a:t>
            </a:r>
            <a:r>
              <a:rPr lang="en-US" sz="2960" b="0" i="1" u="none" strike="noStrike" cap="none">
                <a:solidFill>
                  <a:schemeClr val="dk1"/>
                </a:solidFill>
                <a:latin typeface="Calibri"/>
                <a:ea typeface="Calibri"/>
                <a:cs typeface="Calibri"/>
                <a:sym typeface="Calibri"/>
              </a:rPr>
              <a:t>mgL</a:t>
            </a:r>
            <a:r>
              <a:rPr lang="en-US" sz="2960" b="0" i="0" u="none" strike="noStrike" cap="none">
                <a:solidFill>
                  <a:schemeClr val="dk1"/>
                </a:solidFill>
                <a:latin typeface="Calibri"/>
                <a:ea typeface="Calibri"/>
                <a:cs typeface="Calibri"/>
                <a:sym typeface="Calibri"/>
              </a:rPr>
              <a:t>(1 </a:t>
            </a:r>
            <a:r>
              <a:rPr lang="en-US" sz="2960" b="0" i="1" u="none" strike="noStrike" cap="none">
                <a:solidFill>
                  <a:schemeClr val="dk1"/>
                </a:solidFill>
                <a:latin typeface="Calibri"/>
                <a:ea typeface="Calibri"/>
                <a:cs typeface="Calibri"/>
                <a:sym typeface="Calibri"/>
              </a:rPr>
              <a:t>− </a:t>
            </a:r>
            <a:r>
              <a:rPr lang="en-US" sz="2960" b="0" i="0" u="none" strike="noStrike" cap="none">
                <a:solidFill>
                  <a:schemeClr val="dk1"/>
                </a:solidFill>
                <a:latin typeface="Calibri"/>
                <a:ea typeface="Calibri"/>
                <a:cs typeface="Calibri"/>
                <a:sym typeface="Calibri"/>
              </a:rPr>
              <a:t>cos </a:t>
            </a:r>
            <a:r>
              <a:rPr lang="en-US" sz="2960" b="0" i="1" u="none" strike="noStrike" cap="none">
                <a:solidFill>
                  <a:schemeClr val="dk1"/>
                </a:solidFill>
                <a:latin typeface="Calibri"/>
                <a:ea typeface="Calibri"/>
                <a:cs typeface="Calibri"/>
                <a:sym typeface="Calibri"/>
              </a:rPr>
              <a:t>θ</a:t>
            </a:r>
            <a:r>
              <a:rPr lang="en-US" sz="2960" b="0" i="0" u="none" strike="noStrike" cap="none">
                <a:solidFill>
                  <a:schemeClr val="dk1"/>
                </a:solidFill>
                <a:latin typeface="Calibri"/>
                <a:ea typeface="Calibri"/>
                <a:cs typeface="Calibri"/>
                <a:sym typeface="Calibri"/>
              </a:rPr>
              <a:t>)</a:t>
            </a:r>
            <a:r>
              <a:rPr lang="en-US" sz="2960" b="0" i="1" u="none" strike="noStrike" cap="none">
                <a:solidFill>
                  <a:schemeClr val="dk1"/>
                </a:solidFill>
                <a:latin typeface="Calibri"/>
                <a:ea typeface="Calibri"/>
                <a:cs typeface="Calibri"/>
                <a:sym typeface="Calibri"/>
              </a:rPr>
              <a:t>,</a:t>
            </a:r>
            <a:endParaRPr sz="2960" b="0" i="1" u="none" strike="noStrike" cap="none">
              <a:solidFill>
                <a:schemeClr val="dk1"/>
              </a:solidFill>
              <a:latin typeface="Calibri"/>
              <a:ea typeface="Calibri"/>
              <a:cs typeface="Calibri"/>
              <a:sym typeface="Calibri"/>
            </a:endParaRPr>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where the zero of the potential energy corresponds to </a:t>
            </a:r>
            <a:r>
              <a:rPr lang="en-US" sz="2960" b="0" i="1" u="none" strike="noStrike" cap="none">
                <a:solidFill>
                  <a:schemeClr val="dk1"/>
                </a:solidFill>
                <a:latin typeface="Calibri"/>
                <a:ea typeface="Calibri"/>
                <a:cs typeface="Calibri"/>
                <a:sym typeface="Calibri"/>
              </a:rPr>
              <a:t>θ </a:t>
            </a:r>
            <a:r>
              <a:rPr lang="en-US" sz="2960" b="0" i="0" u="none" strike="noStrike" cap="none">
                <a:solidFill>
                  <a:schemeClr val="dk1"/>
                </a:solidFill>
                <a:latin typeface="Calibri"/>
                <a:ea typeface="Calibri"/>
                <a:cs typeface="Calibri"/>
                <a:sym typeface="Calibri"/>
              </a:rPr>
              <a:t>= 0. </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Because the kinetic energy of the pendulum is </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1/2</a:t>
            </a:r>
            <a:r>
              <a:rPr lang="en-US" sz="2960" b="0" i="1" u="none" strike="noStrike" cap="none">
                <a:solidFill>
                  <a:schemeClr val="dk1"/>
                </a:solidFill>
                <a:latin typeface="Calibri"/>
                <a:ea typeface="Calibri"/>
                <a:cs typeface="Calibri"/>
                <a:sym typeface="Calibri"/>
              </a:rPr>
              <a:t>mv</a:t>
            </a:r>
            <a:r>
              <a:rPr lang="en-US" sz="2960" b="0" i="0" u="none" strike="noStrike" cap="none" baseline="30000">
                <a:solidFill>
                  <a:schemeClr val="dk1"/>
                </a:solidFill>
                <a:latin typeface="Calibri"/>
                <a:ea typeface="Calibri"/>
                <a:cs typeface="Calibri"/>
                <a:sym typeface="Calibri"/>
              </a:rPr>
              <a:t>2</a:t>
            </a:r>
            <a:r>
              <a:rPr lang="en-US" sz="2960" b="0" i="0" u="none" strike="noStrike" cap="none">
                <a:solidFill>
                  <a:schemeClr val="dk1"/>
                </a:solidFill>
                <a:latin typeface="Calibri"/>
                <a:ea typeface="Calibri"/>
                <a:cs typeface="Calibri"/>
                <a:sym typeface="Calibri"/>
              </a:rPr>
              <a:t> = 1/2</a:t>
            </a:r>
            <a:r>
              <a:rPr lang="en-US" sz="2960" b="0" i="1" u="none" strike="noStrike" cap="none">
                <a:solidFill>
                  <a:schemeClr val="dk1"/>
                </a:solidFill>
                <a:latin typeface="Calibri"/>
                <a:ea typeface="Calibri"/>
                <a:cs typeface="Calibri"/>
                <a:sym typeface="Calibri"/>
              </a:rPr>
              <a:t>mL</a:t>
            </a:r>
            <a:r>
              <a:rPr lang="en-US" sz="2960" b="0" i="0" u="none" strike="noStrike" cap="none" baseline="30000">
                <a:solidFill>
                  <a:schemeClr val="dk1"/>
                </a:solidFill>
                <a:latin typeface="Calibri"/>
                <a:ea typeface="Calibri"/>
                <a:cs typeface="Calibri"/>
                <a:sym typeface="Calibri"/>
              </a:rPr>
              <a:t>2</a:t>
            </a:r>
            <a:r>
              <a:rPr lang="en-US" sz="2960" b="0" i="0" u="none" strike="noStrike" cap="none">
                <a:solidFill>
                  <a:schemeClr val="dk1"/>
                </a:solidFill>
                <a:latin typeface="Calibri"/>
                <a:ea typeface="Calibri"/>
                <a:cs typeface="Calibri"/>
                <a:sym typeface="Calibri"/>
              </a:rPr>
              <a:t>(</a:t>
            </a:r>
            <a:r>
              <a:rPr lang="en-US" sz="2960" b="0" i="1" u="none" strike="noStrike" cap="none">
                <a:solidFill>
                  <a:schemeClr val="dk1"/>
                </a:solidFill>
                <a:latin typeface="Calibri"/>
                <a:ea typeface="Calibri"/>
                <a:cs typeface="Calibri"/>
                <a:sym typeface="Calibri"/>
              </a:rPr>
              <a:t>dθ/dt</a:t>
            </a:r>
            <a:r>
              <a:rPr lang="en-US" sz="2960" b="0" i="0" u="none" strike="noStrike" cap="none">
                <a:solidFill>
                  <a:schemeClr val="dk1"/>
                </a:solidFill>
                <a:latin typeface="Calibri"/>
                <a:ea typeface="Calibri"/>
                <a:cs typeface="Calibri"/>
                <a:sym typeface="Calibri"/>
              </a:rPr>
              <a:t>)</a:t>
            </a:r>
            <a:r>
              <a:rPr lang="en-US" sz="2960" b="0" i="0" u="none" strike="noStrike" cap="none" baseline="30000">
                <a:solidFill>
                  <a:schemeClr val="dk1"/>
                </a:solidFill>
                <a:latin typeface="Calibri"/>
                <a:ea typeface="Calibri"/>
                <a:cs typeface="Calibri"/>
                <a:sym typeface="Calibri"/>
              </a:rPr>
              <a:t>2</a:t>
            </a:r>
            <a:r>
              <a:rPr lang="en-US" sz="2960" b="0" i="0" u="none" strike="noStrike" cap="none">
                <a:solidFill>
                  <a:schemeClr val="dk1"/>
                </a:solidFill>
                <a:latin typeface="Calibri"/>
                <a:ea typeface="Calibri"/>
                <a:cs typeface="Calibri"/>
                <a:sym typeface="Calibri"/>
              </a:rPr>
              <a:t>, </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the total energy </a:t>
            </a:r>
            <a:r>
              <a:rPr lang="en-US" sz="2960" b="0" i="1" u="none" strike="noStrike" cap="none">
                <a:solidFill>
                  <a:schemeClr val="dk1"/>
                </a:solidFill>
                <a:latin typeface="Calibri"/>
                <a:ea typeface="Calibri"/>
                <a:cs typeface="Calibri"/>
                <a:sym typeface="Calibri"/>
              </a:rPr>
              <a:t>E </a:t>
            </a:r>
            <a:r>
              <a:rPr lang="en-US" sz="2960" b="0" i="0" u="none" strike="noStrike" cap="none">
                <a:solidFill>
                  <a:schemeClr val="dk1"/>
                </a:solidFill>
                <a:latin typeface="Calibri"/>
                <a:ea typeface="Calibri"/>
                <a:cs typeface="Calibri"/>
                <a:sym typeface="Calibri"/>
              </a:rPr>
              <a:t>of the pendulum is </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1" u="none" strike="noStrike" cap="none">
                <a:solidFill>
                  <a:schemeClr val="dk1"/>
                </a:solidFill>
                <a:latin typeface="Calibri"/>
                <a:ea typeface="Calibri"/>
                <a:cs typeface="Calibri"/>
                <a:sym typeface="Calibri"/>
              </a:rPr>
              <a:t>E </a:t>
            </a:r>
            <a:r>
              <a:rPr lang="en-US" sz="2960" b="0" i="0" u="none" strike="noStrike" cap="none">
                <a:solidFill>
                  <a:schemeClr val="dk1"/>
                </a:solidFill>
                <a:latin typeface="Calibri"/>
                <a:ea typeface="Calibri"/>
                <a:cs typeface="Calibri"/>
                <a:sym typeface="Calibri"/>
              </a:rPr>
              <a:t>=1/2</a:t>
            </a:r>
            <a:r>
              <a:rPr lang="en-US" sz="2960" b="0" i="1" u="none" strike="noStrike" cap="none">
                <a:solidFill>
                  <a:schemeClr val="dk1"/>
                </a:solidFill>
                <a:latin typeface="Calibri"/>
                <a:ea typeface="Calibri"/>
                <a:cs typeface="Calibri"/>
                <a:sym typeface="Calibri"/>
              </a:rPr>
              <a:t>mL</a:t>
            </a:r>
            <a:r>
              <a:rPr lang="en-US" sz="2960" b="0" i="0" u="none" strike="noStrike" cap="none" baseline="30000">
                <a:solidFill>
                  <a:schemeClr val="dk1"/>
                </a:solidFill>
                <a:latin typeface="Calibri"/>
                <a:ea typeface="Calibri"/>
                <a:cs typeface="Calibri"/>
                <a:sym typeface="Calibri"/>
              </a:rPr>
              <a:t>2</a:t>
            </a:r>
            <a:r>
              <a:rPr lang="en-US" sz="2960" b="0" i="0" u="none" strike="noStrike" cap="none">
                <a:solidFill>
                  <a:schemeClr val="dk1"/>
                </a:solidFill>
                <a:latin typeface="Calibri"/>
                <a:ea typeface="Calibri"/>
                <a:cs typeface="Calibri"/>
                <a:sym typeface="Calibri"/>
              </a:rPr>
              <a:t>(</a:t>
            </a:r>
            <a:r>
              <a:rPr lang="en-US" sz="2960" b="0" i="1" u="none" strike="noStrike" cap="none">
                <a:solidFill>
                  <a:schemeClr val="dk1"/>
                </a:solidFill>
                <a:latin typeface="Calibri"/>
                <a:ea typeface="Calibri"/>
                <a:cs typeface="Calibri"/>
                <a:sym typeface="Calibri"/>
              </a:rPr>
              <a:t>dθ/dt</a:t>
            </a:r>
            <a:r>
              <a:rPr lang="en-US" sz="2960" b="0" i="0" u="none" strike="noStrike" cap="none">
                <a:solidFill>
                  <a:schemeClr val="dk1"/>
                </a:solidFill>
                <a:latin typeface="Calibri"/>
                <a:ea typeface="Calibri"/>
                <a:cs typeface="Calibri"/>
                <a:sym typeface="Calibri"/>
              </a:rPr>
              <a:t>)</a:t>
            </a:r>
            <a:r>
              <a:rPr lang="en-US" sz="2960" b="0" i="0" u="none" strike="noStrike" cap="none" baseline="30000">
                <a:solidFill>
                  <a:schemeClr val="dk1"/>
                </a:solidFill>
                <a:latin typeface="Calibri"/>
                <a:ea typeface="Calibri"/>
                <a:cs typeface="Calibri"/>
                <a:sym typeface="Calibri"/>
              </a:rPr>
              <a:t>2</a:t>
            </a:r>
            <a:r>
              <a:rPr lang="en-US" sz="2960" b="0" i="0" u="none" strike="noStrike" cap="none">
                <a:solidFill>
                  <a:schemeClr val="dk1"/>
                </a:solidFill>
                <a:latin typeface="Calibri"/>
                <a:ea typeface="Calibri"/>
                <a:cs typeface="Calibri"/>
                <a:sym typeface="Calibri"/>
              </a:rPr>
              <a:t>+ </a:t>
            </a:r>
            <a:r>
              <a:rPr lang="en-US" sz="2960" b="0" i="1" u="none" strike="noStrike" cap="none">
                <a:solidFill>
                  <a:schemeClr val="dk1"/>
                </a:solidFill>
                <a:latin typeface="Calibri"/>
                <a:ea typeface="Calibri"/>
                <a:cs typeface="Calibri"/>
                <a:sym typeface="Calibri"/>
              </a:rPr>
              <a:t>mgL</a:t>
            </a:r>
            <a:r>
              <a:rPr lang="en-US" sz="2960" b="0" i="0" u="none" strike="noStrike" cap="none">
                <a:solidFill>
                  <a:schemeClr val="dk1"/>
                </a:solidFill>
                <a:latin typeface="Calibri"/>
                <a:ea typeface="Calibri"/>
                <a:cs typeface="Calibri"/>
                <a:sym typeface="Calibri"/>
              </a:rPr>
              <a:t>(1 </a:t>
            </a:r>
            <a:r>
              <a:rPr lang="en-US" sz="2960" b="0" i="1" u="none" strike="noStrike" cap="none">
                <a:solidFill>
                  <a:schemeClr val="dk1"/>
                </a:solidFill>
                <a:latin typeface="Calibri"/>
                <a:ea typeface="Calibri"/>
                <a:cs typeface="Calibri"/>
                <a:sym typeface="Calibri"/>
              </a:rPr>
              <a:t>− </a:t>
            </a:r>
            <a:r>
              <a:rPr lang="en-US" sz="2960" b="0" i="0" u="none" strike="noStrike" cap="none">
                <a:solidFill>
                  <a:schemeClr val="dk1"/>
                </a:solidFill>
                <a:latin typeface="Calibri"/>
                <a:ea typeface="Calibri"/>
                <a:cs typeface="Calibri"/>
                <a:sym typeface="Calibri"/>
              </a:rPr>
              <a:t>cos </a:t>
            </a:r>
            <a:r>
              <a:rPr lang="en-US" sz="2960" b="0" i="1" u="none" strike="noStrike" cap="none">
                <a:solidFill>
                  <a:schemeClr val="dk1"/>
                </a:solidFill>
                <a:latin typeface="Calibri"/>
                <a:ea typeface="Calibri"/>
                <a:cs typeface="Calibri"/>
                <a:sym typeface="Calibri"/>
              </a:rPr>
              <a:t>θ</a:t>
            </a:r>
            <a:r>
              <a:rPr lang="en-US" sz="2960" b="0" i="0" u="none" strike="noStrike" cap="none">
                <a:solidFill>
                  <a:schemeClr val="dk1"/>
                </a:solidFill>
                <a:latin typeface="Calibri"/>
                <a:ea typeface="Calibri"/>
                <a:cs typeface="Calibri"/>
                <a:sym typeface="Calibri"/>
              </a:rPr>
              <a:t>)</a:t>
            </a:r>
            <a:r>
              <a:rPr lang="en-US" sz="2960" b="0" i="1" u="none" strike="noStrike" cap="none">
                <a:solidFill>
                  <a:schemeClr val="dk1"/>
                </a:solidFill>
                <a:latin typeface="Calibri"/>
                <a:ea typeface="Calibri"/>
                <a:cs typeface="Calibri"/>
                <a:sym typeface="Calibri"/>
              </a:rPr>
              <a:t>.</a:t>
            </a:r>
            <a:endParaRPr sz="2960" b="0" i="0" u="none" strike="noStrike" cap="none">
              <a:solidFill>
                <a:schemeClr val="dk1"/>
              </a:solidFill>
              <a:latin typeface="Calibri"/>
              <a:ea typeface="Calibri"/>
              <a:cs typeface="Calibri"/>
              <a:sym typeface="Calibri"/>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Shape 50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501" name="Shape 50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502" name="Shape 502"/>
          <p:cNvPicPr preferRelativeResize="0"/>
          <p:nvPr/>
        </p:nvPicPr>
        <p:blipFill rotWithShape="1">
          <a:blip r:embed="rId3">
            <a:alphaModFix/>
          </a:blip>
          <a:srcRect l="18518" t="17116" r="15777" b="10318"/>
          <a:stretch/>
        </p:blipFill>
        <p:spPr>
          <a:xfrm>
            <a:off x="395536" y="1052736"/>
            <a:ext cx="8548915" cy="5308433"/>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Shape 50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508" name="Shape 50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509" name="Shape 509"/>
          <p:cNvPicPr preferRelativeResize="0"/>
          <p:nvPr/>
        </p:nvPicPr>
        <p:blipFill rotWithShape="1">
          <a:blip r:embed="rId3">
            <a:alphaModFix/>
          </a:blip>
          <a:srcRect l="18072" t="12500" r="5738" b="12897"/>
          <a:stretch/>
        </p:blipFill>
        <p:spPr>
          <a:xfrm>
            <a:off x="59343" y="914399"/>
            <a:ext cx="9913257" cy="5457371"/>
          </a:xfrm>
          <a:prstGeom prst="rect">
            <a:avLst/>
          </a:prstGeom>
          <a:noFill/>
          <a:ln>
            <a:noFill/>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Shape 5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Damped Harmonic Oscillator</a:t>
            </a:r>
            <a:endParaRPr sz="4400" b="0" i="0" u="none" strike="noStrike" cap="none">
              <a:solidFill>
                <a:schemeClr val="dk1"/>
              </a:solidFill>
              <a:latin typeface="Calibri"/>
              <a:ea typeface="Calibri"/>
              <a:cs typeface="Calibri"/>
              <a:sym typeface="Calibri"/>
            </a:endParaRPr>
          </a:p>
        </p:txBody>
      </p:sp>
      <p:sp>
        <p:nvSpPr>
          <p:cNvPr id="515" name="Shape 5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We know from experience that most oscillatory motion in nature gradually decreases until the displacement becomes zero; such motion is said to be </a:t>
            </a:r>
            <a:r>
              <a:rPr lang="en-US" sz="3200" b="0" i="1" u="none" strike="noStrike" cap="none">
                <a:solidFill>
                  <a:schemeClr val="dk1"/>
                </a:solidFill>
                <a:latin typeface="Calibri"/>
                <a:ea typeface="Calibri"/>
                <a:cs typeface="Calibri"/>
                <a:sym typeface="Calibri"/>
              </a:rPr>
              <a:t>damped </a:t>
            </a:r>
            <a:r>
              <a:rPr lang="en-US" sz="3200" b="0" i="0" u="none" strike="noStrike" cap="none">
                <a:solidFill>
                  <a:schemeClr val="dk1"/>
                </a:solidFill>
                <a:latin typeface="Calibri"/>
                <a:ea typeface="Calibri"/>
                <a:cs typeface="Calibri"/>
                <a:sym typeface="Calibri"/>
              </a:rPr>
              <a:t>and the system is said to be </a:t>
            </a:r>
            <a:r>
              <a:rPr lang="en-US" sz="3200" b="0" i="1" u="none" strike="noStrike" cap="none">
                <a:solidFill>
                  <a:schemeClr val="dk1"/>
                </a:solidFill>
                <a:latin typeface="Calibri"/>
                <a:ea typeface="Calibri"/>
                <a:cs typeface="Calibri"/>
                <a:sym typeface="Calibri"/>
              </a:rPr>
              <a:t>dissipative </a:t>
            </a:r>
            <a:r>
              <a:rPr lang="en-US" sz="3200" b="0" i="0" u="none" strike="noStrike" cap="none">
                <a:solidFill>
                  <a:schemeClr val="dk1"/>
                </a:solidFill>
                <a:latin typeface="Calibri"/>
                <a:ea typeface="Calibri"/>
                <a:cs typeface="Calibri"/>
                <a:sym typeface="Calibri"/>
              </a:rPr>
              <a:t>rather than conservative.</a:t>
            </a:r>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Shape 5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521" name="Shape 52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As an example of a damped harmonic oscillator, consider the motion of the block when a horizontal drag force is included. </a:t>
            </a:r>
            <a:endParaRPr/>
          </a:p>
          <a:p>
            <a:pPr marL="342900" marR="0" lvl="0" indent="-342900" algn="l" rtl="0">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For small velocities, it is a reasonable approximation to assume that the drag force is proportional to the first power of the velocity. </a:t>
            </a:r>
            <a:endParaRPr/>
          </a:p>
          <a:p>
            <a:pPr marL="342900" marR="0" lvl="0" indent="-342900" algn="l" rtl="0">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In this case the equation of motion can be written as</a:t>
            </a:r>
            <a:endParaRPr/>
          </a:p>
          <a:p>
            <a:pPr marL="342900" marR="0" lvl="0" indent="-342900" algn="l" rtl="0">
              <a:spcBef>
                <a:spcPts val="592"/>
              </a:spcBef>
              <a:spcAft>
                <a:spcPts val="0"/>
              </a:spcAft>
              <a:buClr>
                <a:schemeClr val="dk1"/>
              </a:buClr>
              <a:buSzPts val="2960"/>
              <a:buFont typeface="Arial"/>
              <a:buChar char="•"/>
            </a:pPr>
            <a:r>
              <a:rPr lang="en-US" sz="2960" b="0" i="1" u="none" strike="noStrike" cap="none">
                <a:solidFill>
                  <a:schemeClr val="dk1"/>
                </a:solidFill>
                <a:latin typeface="Calibri"/>
                <a:ea typeface="Calibri"/>
                <a:cs typeface="Calibri"/>
                <a:sym typeface="Calibri"/>
              </a:rPr>
              <a:t>d</a:t>
            </a:r>
            <a:r>
              <a:rPr lang="en-US" sz="2960" b="0" i="0" u="none" strike="noStrike" cap="none" baseline="30000">
                <a:solidFill>
                  <a:schemeClr val="dk1"/>
                </a:solidFill>
                <a:latin typeface="Calibri"/>
                <a:ea typeface="Calibri"/>
                <a:cs typeface="Calibri"/>
                <a:sym typeface="Calibri"/>
              </a:rPr>
              <a:t>2</a:t>
            </a:r>
            <a:r>
              <a:rPr lang="en-US" sz="2960" b="0" i="1" u="none" strike="noStrike" cap="none">
                <a:solidFill>
                  <a:schemeClr val="dk1"/>
                </a:solidFill>
                <a:latin typeface="Calibri"/>
                <a:ea typeface="Calibri"/>
                <a:cs typeface="Calibri"/>
                <a:sym typeface="Calibri"/>
              </a:rPr>
              <a:t>x/dt</a:t>
            </a:r>
            <a:r>
              <a:rPr lang="en-US" sz="2960" b="0" i="0" u="none" strike="noStrike" cap="none" baseline="30000">
                <a:solidFill>
                  <a:schemeClr val="dk1"/>
                </a:solidFill>
                <a:latin typeface="Calibri"/>
                <a:ea typeface="Calibri"/>
                <a:cs typeface="Calibri"/>
                <a:sym typeface="Calibri"/>
              </a:rPr>
              <a:t>2</a:t>
            </a:r>
            <a:r>
              <a:rPr lang="en-US" sz="2960" b="0" i="0" u="none" strike="noStrike" cap="none">
                <a:solidFill>
                  <a:schemeClr val="dk1"/>
                </a:solidFill>
                <a:latin typeface="Calibri"/>
                <a:ea typeface="Calibri"/>
                <a:cs typeface="Calibri"/>
                <a:sym typeface="Calibri"/>
              </a:rPr>
              <a:t> = </a:t>
            </a:r>
            <a:r>
              <a:rPr lang="en-US" sz="2960" b="0" i="1" u="none" strike="noStrike" cap="none">
                <a:solidFill>
                  <a:schemeClr val="dk1"/>
                </a:solidFill>
                <a:latin typeface="Calibri"/>
                <a:ea typeface="Calibri"/>
                <a:cs typeface="Calibri"/>
                <a:sym typeface="Calibri"/>
              </a:rPr>
              <a:t>−ω</a:t>
            </a:r>
            <a:r>
              <a:rPr lang="en-US" sz="2960" b="0" i="0" u="none" strike="noStrike" cap="none" baseline="-25000">
                <a:solidFill>
                  <a:schemeClr val="dk1"/>
                </a:solidFill>
                <a:latin typeface="Calibri"/>
                <a:ea typeface="Calibri"/>
                <a:cs typeface="Calibri"/>
                <a:sym typeface="Calibri"/>
              </a:rPr>
              <a:t>0</a:t>
            </a:r>
            <a:r>
              <a:rPr lang="en-US" sz="2960" b="0" i="0" u="none" strike="noStrike" cap="none" baseline="30000">
                <a:solidFill>
                  <a:schemeClr val="dk1"/>
                </a:solidFill>
                <a:latin typeface="Calibri"/>
                <a:ea typeface="Calibri"/>
                <a:cs typeface="Calibri"/>
                <a:sym typeface="Calibri"/>
              </a:rPr>
              <a:t>2</a:t>
            </a:r>
            <a:r>
              <a:rPr lang="en-US" sz="2960" b="0" i="1" u="none" strike="noStrike" cap="none">
                <a:solidFill>
                  <a:schemeClr val="dk1"/>
                </a:solidFill>
                <a:latin typeface="Calibri"/>
                <a:ea typeface="Calibri"/>
                <a:cs typeface="Calibri"/>
                <a:sym typeface="Calibri"/>
              </a:rPr>
              <a:t>x − γ dx/dt.</a:t>
            </a:r>
            <a:endParaRPr sz="2960" b="0" i="0" u="none" strike="noStrike" cap="none">
              <a:solidFill>
                <a:schemeClr val="dk1"/>
              </a:solidFill>
              <a:latin typeface="Calibri"/>
              <a:ea typeface="Calibri"/>
              <a:cs typeface="Calibri"/>
              <a:sym typeface="Calibri"/>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Shape 5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527" name="Shape 52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The </a:t>
            </a:r>
            <a:r>
              <a:rPr lang="en-US" sz="3200" b="0" i="1" u="none" strike="noStrike" cap="none">
                <a:solidFill>
                  <a:schemeClr val="dk1"/>
                </a:solidFill>
                <a:latin typeface="Calibri"/>
                <a:ea typeface="Calibri"/>
                <a:cs typeface="Calibri"/>
                <a:sym typeface="Calibri"/>
              </a:rPr>
              <a:t>damping coefficient γ </a:t>
            </a:r>
            <a:r>
              <a:rPr lang="en-US" sz="3200" b="0" i="0" u="none" strike="noStrike" cap="none">
                <a:solidFill>
                  <a:schemeClr val="dk1"/>
                </a:solidFill>
                <a:latin typeface="Calibri"/>
                <a:ea typeface="Calibri"/>
                <a:cs typeface="Calibri"/>
                <a:sym typeface="Calibri"/>
              </a:rPr>
              <a:t>is a measure of the magnitude of the drag term.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Note that the drag force opposes the motion.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dirty="0"/>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583" t="11310" r="19905" b="31923"/>
          <a:stretch/>
        </p:blipFill>
        <p:spPr bwMode="auto">
          <a:xfrm>
            <a:off x="323528" y="842640"/>
            <a:ext cx="7483022" cy="4152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181231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Shape 5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Response to External Forces</a:t>
            </a:r>
            <a:endParaRPr sz="4400" b="0" i="0" u="none" strike="noStrike" cap="none">
              <a:solidFill>
                <a:schemeClr val="dk1"/>
              </a:solidFill>
              <a:latin typeface="Calibri"/>
              <a:ea typeface="Calibri"/>
              <a:cs typeface="Calibri"/>
              <a:sym typeface="Calibri"/>
            </a:endParaRPr>
          </a:p>
        </p:txBody>
      </p:sp>
      <p:sp>
        <p:nvSpPr>
          <p:cNvPr id="533" name="Shape 53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How can we determine the period of a pendulum that is not already in motion? </a:t>
            </a:r>
            <a:endParaRPr/>
          </a:p>
          <a:p>
            <a:pPr marL="342900" marR="0" lvl="0" indent="-342900" algn="l" rtl="0">
              <a:lnSpc>
                <a:spcPct val="9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The obvious way is to disturb the system, for example, to displace the bob and observe its motion. </a:t>
            </a:r>
            <a:endParaRPr/>
          </a:p>
          <a:p>
            <a:pPr marL="342900" marR="0" lvl="0" indent="-342900" algn="l" rtl="0">
              <a:lnSpc>
                <a:spcPct val="9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We will find that the nature of the response of the system to a small perturbation tells us something about the nature of the system in the absence of the perturbation.</a:t>
            </a:r>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Shape 5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539" name="Shape 53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Consider the driven damped linear oscillator with an external force </a:t>
            </a:r>
            <a:r>
              <a:rPr lang="en-US" sz="3200" b="0" i="1" u="none" strike="noStrike" cap="none">
                <a:solidFill>
                  <a:schemeClr val="dk1"/>
                </a:solidFill>
                <a:latin typeface="Calibri"/>
                <a:ea typeface="Calibri"/>
                <a:cs typeface="Calibri"/>
                <a:sym typeface="Calibri"/>
              </a:rPr>
              <a:t>F</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t</a:t>
            </a:r>
            <a:r>
              <a:rPr lang="en-US" sz="3200" b="0" i="0" u="none" strike="noStrike" cap="none">
                <a:solidFill>
                  <a:schemeClr val="dk1"/>
                </a:solidFill>
                <a:latin typeface="Calibri"/>
                <a:ea typeface="Calibri"/>
                <a:cs typeface="Calibri"/>
                <a:sym typeface="Calibri"/>
              </a:rPr>
              <a:t>) in addition to the linear restoring force and linear damping force.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The equation of motion can be written as </a:t>
            </a:r>
            <a:endParaRPr/>
          </a:p>
          <a:p>
            <a:pPr marL="342900" marR="0" lvl="0" indent="-342900" algn="l" rtl="0">
              <a:spcBef>
                <a:spcPts val="640"/>
              </a:spcBef>
              <a:spcAft>
                <a:spcPts val="0"/>
              </a:spcAft>
              <a:buClr>
                <a:schemeClr val="dk1"/>
              </a:buClr>
              <a:buSzPts val="3200"/>
              <a:buFont typeface="Arial"/>
              <a:buChar char="•"/>
            </a:pPr>
            <a:r>
              <a:rPr lang="en-US" sz="3200" b="0" i="1" u="none" strike="noStrike" cap="none">
                <a:solidFill>
                  <a:schemeClr val="dk1"/>
                </a:solidFill>
                <a:latin typeface="Calibri"/>
                <a:ea typeface="Calibri"/>
                <a:cs typeface="Calibri"/>
                <a:sym typeface="Calibri"/>
              </a:rPr>
              <a:t>d</a:t>
            </a:r>
            <a:r>
              <a:rPr lang="en-US" sz="3200" b="0" i="0" u="none" strike="noStrike" cap="none" baseline="30000">
                <a:solidFill>
                  <a:schemeClr val="dk1"/>
                </a:solidFill>
                <a:latin typeface="Calibri"/>
                <a:ea typeface="Calibri"/>
                <a:cs typeface="Calibri"/>
                <a:sym typeface="Calibri"/>
              </a:rPr>
              <a:t>2</a:t>
            </a:r>
            <a:r>
              <a:rPr lang="en-US" sz="3200" b="0" i="1" u="none" strike="noStrike" cap="none">
                <a:solidFill>
                  <a:schemeClr val="dk1"/>
                </a:solidFill>
                <a:latin typeface="Calibri"/>
                <a:ea typeface="Calibri"/>
                <a:cs typeface="Calibri"/>
                <a:sym typeface="Calibri"/>
              </a:rPr>
              <a:t>x/dt</a:t>
            </a:r>
            <a:r>
              <a:rPr lang="en-US" sz="3200" b="0" i="0" u="none" strike="noStrike" cap="none" baseline="30000">
                <a:solidFill>
                  <a:schemeClr val="dk1"/>
                </a:solidFill>
                <a:latin typeface="Calibri"/>
                <a:ea typeface="Calibri"/>
                <a:cs typeface="Calibri"/>
                <a:sym typeface="Calibri"/>
              </a:rPr>
              <a:t>2</a:t>
            </a:r>
            <a:r>
              <a:rPr lang="en-US" sz="3200" b="0" i="0" u="none" strike="noStrike" cap="none">
                <a:solidFill>
                  <a:schemeClr val="dk1"/>
                </a:solidFill>
                <a:latin typeface="Calibri"/>
                <a:ea typeface="Calibri"/>
                <a:cs typeface="Calibri"/>
                <a:sym typeface="Calibri"/>
              </a:rPr>
              <a:t> = </a:t>
            </a:r>
            <a:r>
              <a:rPr lang="en-US" sz="3200" b="0" i="1" u="none" strike="noStrike" cap="none">
                <a:solidFill>
                  <a:schemeClr val="dk1"/>
                </a:solidFill>
                <a:latin typeface="Calibri"/>
                <a:ea typeface="Calibri"/>
                <a:cs typeface="Calibri"/>
                <a:sym typeface="Calibri"/>
              </a:rPr>
              <a:t>−ω</a:t>
            </a:r>
            <a:r>
              <a:rPr lang="en-US" sz="3200" b="0" i="0" u="none" strike="noStrike" cap="none" baseline="-25000">
                <a:solidFill>
                  <a:schemeClr val="dk1"/>
                </a:solidFill>
                <a:latin typeface="Calibri"/>
                <a:ea typeface="Calibri"/>
                <a:cs typeface="Calibri"/>
                <a:sym typeface="Calibri"/>
              </a:rPr>
              <a:t>0</a:t>
            </a:r>
            <a:r>
              <a:rPr lang="en-US" sz="3200" b="0" i="0" u="none" strike="noStrike" cap="none" baseline="30000">
                <a:solidFill>
                  <a:schemeClr val="dk1"/>
                </a:solidFill>
                <a:latin typeface="Calibri"/>
                <a:ea typeface="Calibri"/>
                <a:cs typeface="Calibri"/>
                <a:sym typeface="Calibri"/>
              </a:rPr>
              <a:t>2</a:t>
            </a:r>
            <a:r>
              <a:rPr lang="en-US" sz="3200" b="0" i="1" u="none" strike="noStrike" cap="none">
                <a:solidFill>
                  <a:schemeClr val="dk1"/>
                </a:solidFill>
                <a:latin typeface="Calibri"/>
                <a:ea typeface="Calibri"/>
                <a:cs typeface="Calibri"/>
                <a:sym typeface="Calibri"/>
              </a:rPr>
              <a:t>x − γv </a:t>
            </a:r>
            <a:r>
              <a:rPr lang="en-US" sz="3200" b="0" i="0" u="none" strike="noStrike" cap="none">
                <a:solidFill>
                  <a:schemeClr val="dk1"/>
                </a:solidFill>
                <a:latin typeface="Calibri"/>
                <a:ea typeface="Calibri"/>
                <a:cs typeface="Calibri"/>
                <a:sym typeface="Calibri"/>
              </a:rPr>
              <a:t>+(1/</a:t>
            </a:r>
            <a:r>
              <a:rPr lang="en-US" sz="3200" b="0" i="1" u="none" strike="noStrike" cap="none">
                <a:solidFill>
                  <a:schemeClr val="dk1"/>
                </a:solidFill>
                <a:latin typeface="Calibri"/>
                <a:ea typeface="Calibri"/>
                <a:cs typeface="Calibri"/>
                <a:sym typeface="Calibri"/>
              </a:rPr>
              <a:t>m)F</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t</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a:t>
            </a: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Shape 54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545" name="Shape 54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It is customary to interpret the response of the system in terms of the displacement </a:t>
            </a:r>
            <a:r>
              <a:rPr lang="en-US" sz="3200" b="0" i="1" u="none" strike="noStrike" cap="none">
                <a:solidFill>
                  <a:schemeClr val="dk1"/>
                </a:solidFill>
                <a:latin typeface="Calibri"/>
                <a:ea typeface="Calibri"/>
                <a:cs typeface="Calibri"/>
                <a:sym typeface="Calibri"/>
              </a:rPr>
              <a:t>x </a:t>
            </a:r>
            <a:r>
              <a:rPr lang="en-US" sz="3200" b="0" i="0" u="none" strike="noStrike" cap="none">
                <a:solidFill>
                  <a:schemeClr val="dk1"/>
                </a:solidFill>
                <a:latin typeface="Calibri"/>
                <a:ea typeface="Calibri"/>
                <a:cs typeface="Calibri"/>
                <a:sym typeface="Calibri"/>
              </a:rPr>
              <a:t>rather than the velocity </a:t>
            </a:r>
            <a:r>
              <a:rPr lang="en-US" sz="3200" b="0" i="1" u="none" strike="noStrike" cap="none">
                <a:solidFill>
                  <a:schemeClr val="dk1"/>
                </a:solidFill>
                <a:latin typeface="Calibri"/>
                <a:ea typeface="Calibri"/>
                <a:cs typeface="Calibri"/>
                <a:sym typeface="Calibri"/>
              </a:rPr>
              <a:t>v</a:t>
            </a:r>
            <a:r>
              <a:rPr lang="en-US" sz="3200" b="0" i="0" u="none" strike="noStrike" cap="none">
                <a:solidFill>
                  <a:schemeClr val="dk1"/>
                </a:solidFill>
                <a:latin typeface="Calibri"/>
                <a:ea typeface="Calibri"/>
                <a:cs typeface="Calibri"/>
                <a:sym typeface="Calibri"/>
              </a:rPr>
              <a:t>.</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The time dependence of </a:t>
            </a:r>
            <a:r>
              <a:rPr lang="en-US" sz="3200" b="0" i="1" u="none" strike="noStrike" cap="none">
                <a:solidFill>
                  <a:schemeClr val="dk1"/>
                </a:solidFill>
                <a:latin typeface="Calibri"/>
                <a:ea typeface="Calibri"/>
                <a:cs typeface="Calibri"/>
                <a:sym typeface="Calibri"/>
              </a:rPr>
              <a:t>F</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t</a:t>
            </a:r>
            <a:r>
              <a:rPr lang="en-US" sz="3200" b="0" i="0" u="none" strike="noStrike" cap="none">
                <a:solidFill>
                  <a:schemeClr val="dk1"/>
                </a:solidFill>
                <a:latin typeface="Calibri"/>
                <a:ea typeface="Calibri"/>
                <a:cs typeface="Calibri"/>
                <a:sym typeface="Calibri"/>
              </a:rPr>
              <a:t>) is arbitrary.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Because many forces in nature are periodic, we first consider the form</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 (1/</a:t>
            </a:r>
            <a:r>
              <a:rPr lang="en-US" sz="3200" b="0" i="1" u="none" strike="noStrike" cap="none">
                <a:solidFill>
                  <a:schemeClr val="dk1"/>
                </a:solidFill>
                <a:latin typeface="Calibri"/>
                <a:ea typeface="Calibri"/>
                <a:cs typeface="Calibri"/>
                <a:sym typeface="Calibri"/>
              </a:rPr>
              <a:t>m)F</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t</a:t>
            </a:r>
            <a:r>
              <a:rPr lang="en-US" sz="3200" b="0" i="0" u="none" strike="noStrike" cap="none">
                <a:solidFill>
                  <a:schemeClr val="dk1"/>
                </a:solidFill>
                <a:latin typeface="Calibri"/>
                <a:ea typeface="Calibri"/>
                <a:cs typeface="Calibri"/>
                <a:sym typeface="Calibri"/>
              </a:rPr>
              <a:t>) = </a:t>
            </a:r>
            <a:r>
              <a:rPr lang="en-US" sz="3200" b="0" i="1" u="none" strike="noStrike" cap="none">
                <a:solidFill>
                  <a:schemeClr val="dk1"/>
                </a:solidFill>
                <a:latin typeface="Calibri"/>
                <a:ea typeface="Calibri"/>
                <a:cs typeface="Calibri"/>
                <a:sym typeface="Calibri"/>
              </a:rPr>
              <a:t>A</a:t>
            </a:r>
            <a:r>
              <a:rPr lang="en-US" sz="3200" b="0" i="0" u="none" strike="noStrike" cap="none" baseline="-25000">
                <a:solidFill>
                  <a:schemeClr val="dk1"/>
                </a:solidFill>
                <a:latin typeface="Calibri"/>
                <a:ea typeface="Calibri"/>
                <a:cs typeface="Calibri"/>
                <a:sym typeface="Calibri"/>
              </a:rPr>
              <a:t>0</a:t>
            </a:r>
            <a:r>
              <a:rPr lang="en-US" sz="3200" b="0" i="0" u="none" strike="noStrike" cap="none">
                <a:solidFill>
                  <a:schemeClr val="dk1"/>
                </a:solidFill>
                <a:latin typeface="Calibri"/>
                <a:ea typeface="Calibri"/>
                <a:cs typeface="Calibri"/>
                <a:sym typeface="Calibri"/>
              </a:rPr>
              <a:t> cos </a:t>
            </a:r>
            <a:r>
              <a:rPr lang="en-US" sz="3200" b="0" i="1" u="none" strike="noStrike" cap="none">
                <a:solidFill>
                  <a:schemeClr val="dk1"/>
                </a:solidFill>
                <a:latin typeface="Calibri"/>
                <a:ea typeface="Calibri"/>
                <a:cs typeface="Calibri"/>
                <a:sym typeface="Calibri"/>
              </a:rPr>
              <a:t>ωt, </a:t>
            </a:r>
            <a:r>
              <a:rPr lang="en-US" sz="3200" b="0" i="0" u="none" strike="noStrike" cap="none">
                <a:solidFill>
                  <a:schemeClr val="dk1"/>
                </a:solidFill>
                <a:latin typeface="Calibri"/>
                <a:ea typeface="Calibri"/>
                <a:cs typeface="Calibri"/>
                <a:sym typeface="Calibri"/>
              </a:rPr>
              <a:t>where </a:t>
            </a:r>
            <a:r>
              <a:rPr lang="en-US" sz="3200" b="0" i="1" u="none" strike="noStrike" cap="none">
                <a:solidFill>
                  <a:schemeClr val="dk1"/>
                </a:solidFill>
                <a:latin typeface="Calibri"/>
                <a:ea typeface="Calibri"/>
                <a:cs typeface="Calibri"/>
                <a:sym typeface="Calibri"/>
              </a:rPr>
              <a:t>ω </a:t>
            </a:r>
            <a:r>
              <a:rPr lang="en-US" sz="3200" b="0" i="0" u="none" strike="noStrike" cap="none">
                <a:solidFill>
                  <a:schemeClr val="dk1"/>
                </a:solidFill>
                <a:latin typeface="Calibri"/>
                <a:ea typeface="Calibri"/>
                <a:cs typeface="Calibri"/>
                <a:sym typeface="Calibri"/>
              </a:rPr>
              <a:t>is the angular frequency of the driving force.</a:t>
            </a:r>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Shape 55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551" name="Shape 55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the response of the damped harmonic oscillator to an external driving force is linear. </a:t>
            </a:r>
            <a:endParaRPr/>
          </a:p>
          <a:p>
            <a:pPr marL="342900" marR="0" lvl="0" indent="-342900" algn="l" rtl="0">
              <a:lnSpc>
                <a:spcPct val="9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For example, if the magnitude of the external force is doubled, then the magnitude of the steady state motion also is doubled. </a:t>
            </a:r>
            <a:endParaRPr/>
          </a:p>
          <a:p>
            <a:pPr marL="342900" marR="0" lvl="0" indent="-342900" algn="l" rtl="0">
              <a:lnSpc>
                <a:spcPct val="9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This behavior is a consequence of the linear nature of the equation of motion. </a:t>
            </a:r>
            <a:endParaRPr/>
          </a:p>
          <a:p>
            <a:pPr marL="342900" marR="0" lvl="0" indent="-342900" algn="l" rtl="0">
              <a:lnSpc>
                <a:spcPct val="9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When a particle is subject to nonlinear forces, the response can be much more complicated.</a:t>
            </a:r>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Shape 55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557" name="Shape 55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a phase space plot for a single oscillator.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This plot provides a convenient representation of both the position and velocity.</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When we study chaotic phenomena such plots will become almost indispensable.</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Here we will consider an important feature of phase space trajectories for conservative systems.</a:t>
            </a:r>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Shape 56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563" name="Shape 56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720"/>
              <a:buFont typeface="Arial"/>
              <a:buChar char="•"/>
            </a:pPr>
            <a:r>
              <a:rPr lang="en-US" sz="2720" b="0" i="0" u="none" strike="noStrike" cap="none">
                <a:solidFill>
                  <a:schemeClr val="dk1"/>
                </a:solidFill>
                <a:latin typeface="Calibri"/>
                <a:ea typeface="Calibri"/>
                <a:cs typeface="Calibri"/>
                <a:sym typeface="Calibri"/>
              </a:rPr>
              <a:t>If there are no external forces, the undamped simple harmonic oscillator and undamped pendulum are examples of conservative systems, that is, systems for which the total energy is a constant.</a:t>
            </a:r>
            <a:endParaRPr/>
          </a:p>
          <a:p>
            <a:pPr marL="342900" marR="0" lvl="0" indent="-342900" algn="l" rtl="0">
              <a:lnSpc>
                <a:spcPct val="90000"/>
              </a:lnSpc>
              <a:spcBef>
                <a:spcPts val="544"/>
              </a:spcBef>
              <a:spcAft>
                <a:spcPts val="0"/>
              </a:spcAft>
              <a:buClr>
                <a:schemeClr val="dk1"/>
              </a:buClr>
              <a:buSzPts val="2720"/>
              <a:buFont typeface="Arial"/>
              <a:buChar char="•"/>
            </a:pPr>
            <a:r>
              <a:rPr lang="en-US" sz="2720" b="0" i="0" u="none" strike="noStrike" cap="none">
                <a:solidFill>
                  <a:schemeClr val="dk1"/>
                </a:solidFill>
                <a:latin typeface="Calibri"/>
                <a:ea typeface="Calibri"/>
                <a:cs typeface="Calibri"/>
                <a:sym typeface="Calibri"/>
              </a:rPr>
              <a:t>Two general properties of conservative systems: </a:t>
            </a:r>
            <a:endParaRPr/>
          </a:p>
          <a:p>
            <a:pPr marL="742950" marR="0" lvl="1" indent="-285750" algn="l" rtl="0">
              <a:lnSpc>
                <a:spcPct val="90000"/>
              </a:lnSpc>
              <a:spcBef>
                <a:spcPts val="476"/>
              </a:spcBef>
              <a:spcAft>
                <a:spcPts val="0"/>
              </a:spcAft>
              <a:buClr>
                <a:schemeClr val="dk1"/>
              </a:buClr>
              <a:buSzPts val="2380"/>
              <a:buFont typeface="Arial"/>
              <a:buChar char="–"/>
            </a:pPr>
            <a:r>
              <a:rPr lang="en-US" sz="2380" b="0" i="0" u="none" strike="noStrike" cap="none">
                <a:solidFill>
                  <a:schemeClr val="dk1"/>
                </a:solidFill>
                <a:latin typeface="Calibri"/>
                <a:ea typeface="Calibri"/>
                <a:cs typeface="Calibri"/>
                <a:sym typeface="Calibri"/>
              </a:rPr>
              <a:t>the nonintersecting nature of their trajectories in phase space and the preservation of area in phase space.</a:t>
            </a:r>
            <a:endParaRPr/>
          </a:p>
          <a:p>
            <a:pPr marL="342900" marR="0" lvl="0" indent="-342900" algn="l" rtl="0">
              <a:lnSpc>
                <a:spcPct val="90000"/>
              </a:lnSpc>
              <a:spcBef>
                <a:spcPts val="544"/>
              </a:spcBef>
              <a:spcAft>
                <a:spcPts val="0"/>
              </a:spcAft>
              <a:buClr>
                <a:schemeClr val="dk1"/>
              </a:buClr>
              <a:buSzPts val="2720"/>
              <a:buFont typeface="Arial"/>
              <a:buChar char="•"/>
            </a:pPr>
            <a:r>
              <a:rPr lang="en-US" sz="2720" b="0" i="0" u="none" strike="noStrike" cap="none">
                <a:solidFill>
                  <a:schemeClr val="dk1"/>
                </a:solidFill>
                <a:latin typeface="Calibri"/>
                <a:ea typeface="Calibri"/>
                <a:cs typeface="Calibri"/>
                <a:sym typeface="Calibri"/>
              </a:rPr>
              <a:t>These concepts become more important when we study the properties of conservative systems with more than one degree of freedom.</a:t>
            </a:r>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Shape 56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Electrical Circuit Oscillations</a:t>
            </a:r>
            <a:endParaRPr sz="4400" b="0" i="0" u="none" strike="noStrike" cap="none">
              <a:solidFill>
                <a:schemeClr val="dk1"/>
              </a:solidFill>
              <a:latin typeface="Calibri"/>
              <a:ea typeface="Calibri"/>
              <a:cs typeface="Calibri"/>
              <a:sym typeface="Calibri"/>
            </a:endParaRPr>
          </a:p>
        </p:txBody>
      </p:sp>
      <p:sp>
        <p:nvSpPr>
          <p:cNvPr id="569" name="Shape 56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In this section we discuss several electrical analogues of the mechanical systems that we have considered.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Although the equations of motion are similar in form, it is convenient to consider electrical circuits separately, because the nature of the questions of interest is somewhat different.</a:t>
            </a:r>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Shape 57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575" name="Shape 57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720"/>
              <a:buFont typeface="Arial"/>
              <a:buChar char="•"/>
            </a:pPr>
            <a:r>
              <a:rPr lang="en-US" sz="2720" b="0" i="0" u="none" strike="noStrike" cap="none">
                <a:solidFill>
                  <a:schemeClr val="dk1"/>
                </a:solidFill>
                <a:latin typeface="Calibri"/>
                <a:ea typeface="Calibri"/>
                <a:cs typeface="Calibri"/>
                <a:sym typeface="Calibri"/>
              </a:rPr>
              <a:t>The starting point for electrical circuit theory is Kirchhoff’s loop rule, </a:t>
            </a:r>
            <a:endParaRPr/>
          </a:p>
          <a:p>
            <a:pPr marL="342900" marR="0" lvl="0" indent="-342900" algn="l" rtl="0">
              <a:lnSpc>
                <a:spcPct val="90000"/>
              </a:lnSpc>
              <a:spcBef>
                <a:spcPts val="544"/>
              </a:spcBef>
              <a:spcAft>
                <a:spcPts val="0"/>
              </a:spcAft>
              <a:buClr>
                <a:schemeClr val="dk1"/>
              </a:buClr>
              <a:buSzPts val="2720"/>
              <a:buFont typeface="Arial"/>
              <a:buChar char="•"/>
            </a:pPr>
            <a:r>
              <a:rPr lang="en-US" sz="2720" b="0" i="0" u="none" strike="noStrike" cap="none">
                <a:solidFill>
                  <a:schemeClr val="dk1"/>
                </a:solidFill>
                <a:latin typeface="Calibri"/>
                <a:ea typeface="Calibri"/>
                <a:cs typeface="Calibri"/>
                <a:sym typeface="Calibri"/>
              </a:rPr>
              <a:t>which states that the sum of the voltage drops around a closed path of an electrical circuit is zero. </a:t>
            </a:r>
            <a:endParaRPr/>
          </a:p>
          <a:p>
            <a:pPr marL="342900" marR="0" lvl="0" indent="-342900" algn="l" rtl="0">
              <a:lnSpc>
                <a:spcPct val="90000"/>
              </a:lnSpc>
              <a:spcBef>
                <a:spcPts val="544"/>
              </a:spcBef>
              <a:spcAft>
                <a:spcPts val="0"/>
              </a:spcAft>
              <a:buClr>
                <a:schemeClr val="dk1"/>
              </a:buClr>
              <a:buSzPts val="2720"/>
              <a:buFont typeface="Arial"/>
              <a:buChar char="•"/>
            </a:pPr>
            <a:r>
              <a:rPr lang="en-US" sz="2720" b="0" i="0" u="none" strike="noStrike" cap="none">
                <a:solidFill>
                  <a:schemeClr val="dk1"/>
                </a:solidFill>
                <a:latin typeface="Calibri"/>
                <a:ea typeface="Calibri"/>
                <a:cs typeface="Calibri"/>
                <a:sym typeface="Calibri"/>
              </a:rPr>
              <a:t>This law is a consequence of conservation of energy,</a:t>
            </a:r>
            <a:endParaRPr/>
          </a:p>
          <a:p>
            <a:pPr marL="342900" marR="0" lvl="0" indent="-342900" algn="l" rtl="0">
              <a:lnSpc>
                <a:spcPct val="90000"/>
              </a:lnSpc>
              <a:spcBef>
                <a:spcPts val="544"/>
              </a:spcBef>
              <a:spcAft>
                <a:spcPts val="0"/>
              </a:spcAft>
              <a:buClr>
                <a:schemeClr val="dk1"/>
              </a:buClr>
              <a:buSzPts val="2720"/>
              <a:buFont typeface="Arial"/>
              <a:buChar char="•"/>
            </a:pPr>
            <a:r>
              <a:rPr lang="en-US" sz="2720" b="0" i="0" u="none" strike="noStrike" cap="none">
                <a:solidFill>
                  <a:schemeClr val="dk1"/>
                </a:solidFill>
                <a:latin typeface="Calibri"/>
                <a:ea typeface="Calibri"/>
                <a:cs typeface="Calibri"/>
                <a:sym typeface="Calibri"/>
              </a:rPr>
              <a:t>because a voltage drop represents the amount of energy that is lost or gained when a unit charge passes through a circuit element. </a:t>
            </a:r>
            <a:endParaRPr/>
          </a:p>
          <a:p>
            <a:pPr marL="342900" marR="0" lvl="0" indent="-342900" algn="l" rtl="0">
              <a:lnSpc>
                <a:spcPct val="90000"/>
              </a:lnSpc>
              <a:spcBef>
                <a:spcPts val="544"/>
              </a:spcBef>
              <a:spcAft>
                <a:spcPts val="0"/>
              </a:spcAft>
              <a:buClr>
                <a:schemeClr val="dk1"/>
              </a:buClr>
              <a:buSzPts val="2720"/>
              <a:buFont typeface="Arial"/>
              <a:buChar char="•"/>
            </a:pPr>
            <a:r>
              <a:rPr lang="en-US" sz="2720" b="0" i="0" u="none" strike="noStrike" cap="none">
                <a:solidFill>
                  <a:schemeClr val="dk1"/>
                </a:solidFill>
                <a:latin typeface="Calibri"/>
                <a:ea typeface="Calibri"/>
                <a:cs typeface="Calibri"/>
                <a:sym typeface="Calibri"/>
              </a:rPr>
              <a:t>The relations for the voltage drops across each circuit element are summarized in Table on next page.</a:t>
            </a:r>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Shape 58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581" name="Shape 58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582" name="Shape 582"/>
          <p:cNvPicPr preferRelativeResize="0"/>
          <p:nvPr/>
        </p:nvPicPr>
        <p:blipFill rotWithShape="1">
          <a:blip r:embed="rId3">
            <a:alphaModFix/>
          </a:blip>
          <a:srcRect l="14056" t="14484" r="11762" b="14682"/>
          <a:stretch/>
        </p:blipFill>
        <p:spPr>
          <a:xfrm>
            <a:off x="-36512" y="1059540"/>
            <a:ext cx="9652000" cy="5181603"/>
          </a:xfrm>
          <a:prstGeom prst="rect">
            <a:avLst/>
          </a:prstGeom>
          <a:noFill/>
          <a:ln>
            <a:noFill/>
          </a:ln>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Shape 58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588" name="Shape 58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Imagine an electrical circuit with an alternating voltage source </a:t>
            </a:r>
            <a:r>
              <a:rPr lang="en-US" sz="2960" b="0" i="1" u="none" strike="noStrike" cap="none">
                <a:solidFill>
                  <a:schemeClr val="dk1"/>
                </a:solidFill>
                <a:latin typeface="Calibri"/>
                <a:ea typeface="Calibri"/>
                <a:cs typeface="Calibri"/>
                <a:sym typeface="Calibri"/>
              </a:rPr>
              <a:t>V</a:t>
            </a:r>
            <a:r>
              <a:rPr lang="en-US" sz="2960" b="0" i="1" u="none" strike="noStrike" cap="none" baseline="-25000">
                <a:solidFill>
                  <a:schemeClr val="dk1"/>
                </a:solidFill>
                <a:latin typeface="Calibri"/>
                <a:ea typeface="Calibri"/>
                <a:cs typeface="Calibri"/>
                <a:sym typeface="Calibri"/>
              </a:rPr>
              <a:t>s</a:t>
            </a:r>
            <a:r>
              <a:rPr lang="en-US" sz="2960" b="0" i="0" u="none" strike="noStrike" cap="none">
                <a:solidFill>
                  <a:schemeClr val="dk1"/>
                </a:solidFill>
                <a:latin typeface="Calibri"/>
                <a:ea typeface="Calibri"/>
                <a:cs typeface="Calibri"/>
                <a:sym typeface="Calibri"/>
              </a:rPr>
              <a:t>(</a:t>
            </a:r>
            <a:r>
              <a:rPr lang="en-US" sz="2960" b="0" i="1" u="none" strike="noStrike" cap="none">
                <a:solidFill>
                  <a:schemeClr val="dk1"/>
                </a:solidFill>
                <a:latin typeface="Calibri"/>
                <a:ea typeface="Calibri"/>
                <a:cs typeface="Calibri"/>
                <a:sym typeface="Calibri"/>
              </a:rPr>
              <a:t>t</a:t>
            </a:r>
            <a:r>
              <a:rPr lang="en-US" sz="2960" b="0" i="0" u="none" strike="noStrike" cap="none">
                <a:solidFill>
                  <a:schemeClr val="dk1"/>
                </a:solidFill>
                <a:latin typeface="Calibri"/>
                <a:ea typeface="Calibri"/>
                <a:cs typeface="Calibri"/>
                <a:sym typeface="Calibri"/>
              </a:rPr>
              <a:t>) attached in series to a resistor, inductor, and capacitor. </a:t>
            </a:r>
            <a:endParaRPr/>
          </a:p>
          <a:p>
            <a:pPr marL="342900" marR="0" lvl="0" indent="-342900" algn="l" rtl="0">
              <a:lnSpc>
                <a:spcPct val="8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The corresponding loop equation is </a:t>
            </a:r>
            <a:r>
              <a:rPr lang="en-US" sz="2960" b="0" i="1" u="none" strike="noStrike" cap="none">
                <a:solidFill>
                  <a:schemeClr val="dk1"/>
                </a:solidFill>
                <a:latin typeface="Calibri"/>
                <a:ea typeface="Calibri"/>
                <a:cs typeface="Calibri"/>
                <a:sym typeface="Calibri"/>
              </a:rPr>
              <a:t>V</a:t>
            </a:r>
            <a:r>
              <a:rPr lang="en-US" sz="2960" b="0" i="0" u="none" strike="noStrike" cap="none" baseline="-25000">
                <a:solidFill>
                  <a:schemeClr val="dk1"/>
                </a:solidFill>
                <a:latin typeface="Calibri"/>
                <a:ea typeface="Calibri"/>
                <a:cs typeface="Calibri"/>
                <a:sym typeface="Calibri"/>
              </a:rPr>
              <a:t>L</a:t>
            </a:r>
            <a:r>
              <a:rPr lang="en-US" sz="2960" b="0" i="0" u="none" strike="noStrike" cap="none">
                <a:solidFill>
                  <a:schemeClr val="dk1"/>
                </a:solidFill>
                <a:latin typeface="Calibri"/>
                <a:ea typeface="Calibri"/>
                <a:cs typeface="Calibri"/>
                <a:sym typeface="Calibri"/>
              </a:rPr>
              <a:t> + </a:t>
            </a:r>
            <a:r>
              <a:rPr lang="en-US" sz="2960" b="0" i="1" u="none" strike="noStrike" cap="none">
                <a:solidFill>
                  <a:schemeClr val="dk1"/>
                </a:solidFill>
                <a:latin typeface="Calibri"/>
                <a:ea typeface="Calibri"/>
                <a:cs typeface="Calibri"/>
                <a:sym typeface="Calibri"/>
              </a:rPr>
              <a:t>V</a:t>
            </a:r>
            <a:r>
              <a:rPr lang="en-US" sz="2960" b="0" i="0" u="none" strike="noStrike" cap="none" baseline="-25000">
                <a:solidFill>
                  <a:schemeClr val="dk1"/>
                </a:solidFill>
                <a:latin typeface="Calibri"/>
                <a:ea typeface="Calibri"/>
                <a:cs typeface="Calibri"/>
                <a:sym typeface="Calibri"/>
              </a:rPr>
              <a:t>R</a:t>
            </a:r>
            <a:r>
              <a:rPr lang="en-US" sz="2960" b="0" i="0" u="none" strike="noStrike" cap="none">
                <a:solidFill>
                  <a:schemeClr val="dk1"/>
                </a:solidFill>
                <a:latin typeface="Calibri"/>
                <a:ea typeface="Calibri"/>
                <a:cs typeface="Calibri"/>
                <a:sym typeface="Calibri"/>
              </a:rPr>
              <a:t> + </a:t>
            </a:r>
            <a:r>
              <a:rPr lang="en-US" sz="2960" b="0" i="1" u="none" strike="noStrike" cap="none">
                <a:solidFill>
                  <a:schemeClr val="dk1"/>
                </a:solidFill>
                <a:latin typeface="Calibri"/>
                <a:ea typeface="Calibri"/>
                <a:cs typeface="Calibri"/>
                <a:sym typeface="Calibri"/>
              </a:rPr>
              <a:t>V</a:t>
            </a:r>
            <a:r>
              <a:rPr lang="en-US" sz="2960" b="0" i="0" u="none" strike="noStrike" cap="none" baseline="-25000">
                <a:solidFill>
                  <a:schemeClr val="dk1"/>
                </a:solidFill>
                <a:latin typeface="Calibri"/>
                <a:ea typeface="Calibri"/>
                <a:cs typeface="Calibri"/>
                <a:sym typeface="Calibri"/>
              </a:rPr>
              <a:t>C</a:t>
            </a:r>
            <a:r>
              <a:rPr lang="en-US" sz="2960" b="0" i="0" u="none" strike="noStrike" cap="none">
                <a:solidFill>
                  <a:schemeClr val="dk1"/>
                </a:solidFill>
                <a:latin typeface="Calibri"/>
                <a:ea typeface="Calibri"/>
                <a:cs typeface="Calibri"/>
                <a:sym typeface="Calibri"/>
              </a:rPr>
              <a:t> = </a:t>
            </a:r>
            <a:r>
              <a:rPr lang="en-US" sz="2960" b="0" i="1" u="none" strike="noStrike" cap="none">
                <a:solidFill>
                  <a:schemeClr val="dk1"/>
                </a:solidFill>
                <a:latin typeface="Calibri"/>
                <a:ea typeface="Calibri"/>
                <a:cs typeface="Calibri"/>
                <a:sym typeface="Calibri"/>
              </a:rPr>
              <a:t>V</a:t>
            </a:r>
            <a:r>
              <a:rPr lang="en-US" sz="2960" b="0" i="1" u="none" strike="noStrike" cap="none" baseline="-25000">
                <a:solidFill>
                  <a:schemeClr val="dk1"/>
                </a:solidFill>
                <a:latin typeface="Calibri"/>
                <a:ea typeface="Calibri"/>
                <a:cs typeface="Calibri"/>
                <a:sym typeface="Calibri"/>
              </a:rPr>
              <a:t>s</a:t>
            </a:r>
            <a:r>
              <a:rPr lang="en-US" sz="2960" b="0" i="0" u="none" strike="noStrike" cap="none">
                <a:solidFill>
                  <a:schemeClr val="dk1"/>
                </a:solidFill>
                <a:latin typeface="Calibri"/>
                <a:ea typeface="Calibri"/>
                <a:cs typeface="Calibri"/>
                <a:sym typeface="Calibri"/>
              </a:rPr>
              <a:t>(</a:t>
            </a:r>
            <a:r>
              <a:rPr lang="en-US" sz="2960" b="0" i="1" u="none" strike="noStrike" cap="none">
                <a:solidFill>
                  <a:schemeClr val="dk1"/>
                </a:solidFill>
                <a:latin typeface="Calibri"/>
                <a:ea typeface="Calibri"/>
                <a:cs typeface="Calibri"/>
                <a:sym typeface="Calibri"/>
              </a:rPr>
              <a:t>t</a:t>
            </a:r>
            <a:r>
              <a:rPr lang="en-US" sz="2960" b="0" i="0" u="none" strike="noStrike" cap="none">
                <a:solidFill>
                  <a:schemeClr val="dk1"/>
                </a:solidFill>
                <a:latin typeface="Calibri"/>
                <a:ea typeface="Calibri"/>
                <a:cs typeface="Calibri"/>
                <a:sym typeface="Calibri"/>
              </a:rPr>
              <a:t>)</a:t>
            </a:r>
            <a:r>
              <a:rPr lang="en-US" sz="2960" b="0" i="1" u="none" strike="noStrike" cap="none">
                <a:solidFill>
                  <a:schemeClr val="dk1"/>
                </a:solidFill>
                <a:latin typeface="Calibri"/>
                <a:ea typeface="Calibri"/>
                <a:cs typeface="Calibri"/>
                <a:sym typeface="Calibri"/>
              </a:rPr>
              <a:t>.</a:t>
            </a:r>
            <a:endParaRPr/>
          </a:p>
          <a:p>
            <a:pPr marL="342900" marR="0" lvl="0" indent="-342900" algn="l" rtl="0">
              <a:lnSpc>
                <a:spcPct val="80000"/>
              </a:lnSpc>
              <a:spcBef>
                <a:spcPts val="592"/>
              </a:spcBef>
              <a:spcAft>
                <a:spcPts val="0"/>
              </a:spcAft>
              <a:buClr>
                <a:schemeClr val="dk1"/>
              </a:buClr>
              <a:buSzPts val="2960"/>
              <a:buFont typeface="Arial"/>
              <a:buChar char="•"/>
            </a:pPr>
            <a:r>
              <a:rPr lang="en-US" sz="2960" b="0" i="1" u="none" strike="noStrike" cap="none">
                <a:solidFill>
                  <a:schemeClr val="dk1"/>
                </a:solidFill>
                <a:latin typeface="Calibri"/>
                <a:ea typeface="Calibri"/>
                <a:cs typeface="Calibri"/>
                <a:sym typeface="Calibri"/>
              </a:rPr>
              <a:t>L d</a:t>
            </a:r>
            <a:r>
              <a:rPr lang="en-US" sz="2960" b="0" i="0" u="none" strike="noStrike" cap="none" baseline="30000">
                <a:solidFill>
                  <a:schemeClr val="dk1"/>
                </a:solidFill>
                <a:latin typeface="Calibri"/>
                <a:ea typeface="Calibri"/>
                <a:cs typeface="Calibri"/>
                <a:sym typeface="Calibri"/>
              </a:rPr>
              <a:t>2</a:t>
            </a:r>
            <a:r>
              <a:rPr lang="en-US" sz="2960" b="0" i="1" u="none" strike="noStrike" cap="none">
                <a:solidFill>
                  <a:schemeClr val="dk1"/>
                </a:solidFill>
                <a:latin typeface="Calibri"/>
                <a:ea typeface="Calibri"/>
                <a:cs typeface="Calibri"/>
                <a:sym typeface="Calibri"/>
              </a:rPr>
              <a:t>Q/dt</a:t>
            </a:r>
            <a:r>
              <a:rPr lang="en-US" sz="2960" b="0" i="0" u="none" strike="noStrike" cap="none">
                <a:solidFill>
                  <a:schemeClr val="dk1"/>
                </a:solidFill>
                <a:latin typeface="Calibri"/>
                <a:ea typeface="Calibri"/>
                <a:cs typeface="Calibri"/>
                <a:sym typeface="Calibri"/>
              </a:rPr>
              <a:t>2 + </a:t>
            </a:r>
            <a:r>
              <a:rPr lang="en-US" sz="2960" b="0" i="1" u="none" strike="noStrike" cap="none">
                <a:solidFill>
                  <a:schemeClr val="dk1"/>
                </a:solidFill>
                <a:latin typeface="Calibri"/>
                <a:ea typeface="Calibri"/>
                <a:cs typeface="Calibri"/>
                <a:sym typeface="Calibri"/>
              </a:rPr>
              <a:t>RdQ/dt</a:t>
            </a:r>
            <a:r>
              <a:rPr lang="en-US" sz="2960" b="0" i="0" u="none" strike="noStrike" cap="none">
                <a:solidFill>
                  <a:schemeClr val="dk1"/>
                </a:solidFill>
                <a:latin typeface="Calibri"/>
                <a:ea typeface="Calibri"/>
                <a:cs typeface="Calibri"/>
                <a:sym typeface="Calibri"/>
              </a:rPr>
              <a:t>+</a:t>
            </a:r>
            <a:r>
              <a:rPr lang="en-US" sz="2960" b="0" i="1" u="none" strike="noStrike" cap="none">
                <a:solidFill>
                  <a:schemeClr val="dk1"/>
                </a:solidFill>
                <a:latin typeface="Calibri"/>
                <a:ea typeface="Calibri"/>
                <a:cs typeface="Calibri"/>
                <a:sym typeface="Calibri"/>
              </a:rPr>
              <a:t>Q/C</a:t>
            </a:r>
            <a:r>
              <a:rPr lang="en-US" sz="2960" b="0" i="0" u="none" strike="noStrike" cap="none">
                <a:solidFill>
                  <a:schemeClr val="dk1"/>
                </a:solidFill>
                <a:latin typeface="Calibri"/>
                <a:ea typeface="Calibri"/>
                <a:cs typeface="Calibri"/>
                <a:sym typeface="Calibri"/>
              </a:rPr>
              <a:t>= </a:t>
            </a:r>
            <a:r>
              <a:rPr lang="en-US" sz="2960" b="0" i="1" u="none" strike="noStrike" cap="none">
                <a:solidFill>
                  <a:schemeClr val="dk1"/>
                </a:solidFill>
                <a:latin typeface="Calibri"/>
                <a:ea typeface="Calibri"/>
                <a:cs typeface="Calibri"/>
                <a:sym typeface="Calibri"/>
              </a:rPr>
              <a:t>Vs</a:t>
            </a:r>
            <a:r>
              <a:rPr lang="en-US" sz="2960" b="0" i="0" u="none" strike="noStrike" cap="none">
                <a:solidFill>
                  <a:schemeClr val="dk1"/>
                </a:solidFill>
                <a:latin typeface="Calibri"/>
                <a:ea typeface="Calibri"/>
                <a:cs typeface="Calibri"/>
                <a:sym typeface="Calibri"/>
              </a:rPr>
              <a:t>(</a:t>
            </a:r>
            <a:r>
              <a:rPr lang="en-US" sz="2960" b="0" i="1" u="none" strike="noStrike" cap="none">
                <a:solidFill>
                  <a:schemeClr val="dk1"/>
                </a:solidFill>
                <a:latin typeface="Calibri"/>
                <a:ea typeface="Calibri"/>
                <a:cs typeface="Calibri"/>
                <a:sym typeface="Calibri"/>
              </a:rPr>
              <a:t>t</a:t>
            </a:r>
            <a:r>
              <a:rPr lang="en-US" sz="2960" b="0" i="0" u="none" strike="noStrike" cap="none">
                <a:solidFill>
                  <a:schemeClr val="dk1"/>
                </a:solidFill>
                <a:latin typeface="Calibri"/>
                <a:ea typeface="Calibri"/>
                <a:cs typeface="Calibri"/>
                <a:sym typeface="Calibri"/>
              </a:rPr>
              <a:t>)</a:t>
            </a:r>
            <a:r>
              <a:rPr lang="en-US" sz="2960" b="0" i="1" u="none" strike="noStrike" cap="none">
                <a:solidFill>
                  <a:schemeClr val="dk1"/>
                </a:solidFill>
                <a:latin typeface="Calibri"/>
                <a:ea typeface="Calibri"/>
                <a:cs typeface="Calibri"/>
                <a:sym typeface="Calibri"/>
              </a:rPr>
              <a:t>,</a:t>
            </a:r>
            <a:endParaRPr/>
          </a:p>
          <a:p>
            <a:pPr marL="342900" marR="0" lvl="0" indent="-342900" algn="l" rtl="0">
              <a:lnSpc>
                <a:spcPct val="8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We see that the series RLC circuit is identical in form to the damped harmonic oscillator. </a:t>
            </a:r>
            <a:endParaRPr/>
          </a:p>
          <a:p>
            <a:pPr marL="342900" marR="0" lvl="0" indent="-342900" algn="l" rtl="0">
              <a:lnSpc>
                <a:spcPct val="8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The analogies between ideal electrical circuits and mechanical systems are summarized in Table on next page</a:t>
            </a:r>
            <a:endParaRPr/>
          </a:p>
        </p:txBody>
      </p:sp>
    </p:spTree>
  </p:cSld>
  <p:clrMapOvr>
    <a:masterClrMapping/>
  </p:clrMapOvr>
</p:sld>
</file>

<file path=ppt/theme/theme1.xml><?xml version="1.0" encoding="utf-8"?>
<a:theme xmlns:a="http://schemas.openxmlformats.org/drawingml/2006/main" name="Office 主题​​">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TotalTime>
  <Words>5926</Words>
  <Application>Microsoft Office PowerPoint</Application>
  <PresentationFormat>On-screen Show (4:3)</PresentationFormat>
  <Paragraphs>365</Paragraphs>
  <Slides>109</Slides>
  <Notes>72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109</vt:i4>
      </vt:variant>
    </vt:vector>
  </HeadingPairs>
  <TitlesOfParts>
    <vt:vector size="113" baseType="lpstr">
      <vt:lpstr>Arial</vt:lpstr>
      <vt:lpstr>Calibri</vt:lpstr>
      <vt:lpstr>Cambria Math</vt:lpstr>
      <vt:lpstr>Office 主题​​</vt:lpstr>
      <vt:lpstr>Introduction to Computer Simulation of Physical Systems (Lecture 5) Simulating Particle Motion (CONTINUED)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Thermodynamic Quantities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Radial Distribution Function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Dynamical Properties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Heat bath</vt:lpstr>
      <vt:lpstr>To rescale velocity?</vt:lpstr>
      <vt:lpstr>Implementation of heat bath How to rescale velocity?</vt:lpstr>
      <vt:lpstr> Oscillations</vt:lpstr>
      <vt:lpstr>Simple Harmonic Motion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Motion of a Pendulum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Damped Harmonic Oscillator</vt:lpstr>
      <vt:lpstr>PowerPoint Presentation</vt:lpstr>
      <vt:lpstr>PowerPoint Presentation</vt:lpstr>
      <vt:lpstr>Response to External Forces</vt:lpstr>
      <vt:lpstr>PowerPoint Presentation</vt:lpstr>
      <vt:lpstr>PowerPoint Presentation</vt:lpstr>
      <vt:lpstr>PowerPoint Presentation</vt:lpstr>
      <vt:lpstr>PowerPoint Presentation</vt:lpstr>
      <vt:lpstr>PowerPoint Presentation</vt:lpstr>
      <vt:lpstr>Electrical Circuit Oscillations</vt:lpstr>
      <vt:lpstr>PowerPoint Presentation</vt:lpstr>
      <vt:lpstr>PowerPoint Presentation</vt:lpstr>
      <vt:lpstr>PowerPoint Presentation</vt:lpstr>
      <vt:lpstr>PowerPoint Presentation</vt:lpstr>
      <vt:lpstr>Accuracy and Stability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 Simulation of Physical Systems (Lecture 5) Simulating Particle Motion (CONTINUED)</dc:title>
  <dc:creator>jzhu</dc:creator>
  <cp:lastModifiedBy>Yau Lun Felix Chong</cp:lastModifiedBy>
  <cp:revision>15</cp:revision>
  <dcterms:modified xsi:type="dcterms:W3CDTF">2020-02-24T10:14:28Z</dcterms:modified>
</cp:coreProperties>
</file>